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45"/>
  </p:notesMasterIdLst>
  <p:sldIdLst>
    <p:sldId id="272" r:id="rId2"/>
    <p:sldId id="273" r:id="rId3"/>
    <p:sldId id="275" r:id="rId4"/>
    <p:sldId id="281" r:id="rId5"/>
    <p:sldId id="283" r:id="rId6"/>
    <p:sldId id="284" r:id="rId7"/>
    <p:sldId id="285" r:id="rId8"/>
    <p:sldId id="274" r:id="rId9"/>
    <p:sldId id="280" r:id="rId10"/>
    <p:sldId id="286" r:id="rId11"/>
    <p:sldId id="278" r:id="rId12"/>
    <p:sldId id="279" r:id="rId13"/>
    <p:sldId id="287" r:id="rId14"/>
    <p:sldId id="288" r:id="rId15"/>
    <p:sldId id="319" r:id="rId16"/>
    <p:sldId id="293" r:id="rId17"/>
    <p:sldId id="290" r:id="rId18"/>
    <p:sldId id="294" r:id="rId19"/>
    <p:sldId id="295" r:id="rId20"/>
    <p:sldId id="297" r:id="rId21"/>
    <p:sldId id="298" r:id="rId22"/>
    <p:sldId id="328" r:id="rId23"/>
    <p:sldId id="318" r:id="rId24"/>
    <p:sldId id="331" r:id="rId25"/>
    <p:sldId id="300" r:id="rId26"/>
    <p:sldId id="302" r:id="rId27"/>
    <p:sldId id="301" r:id="rId28"/>
    <p:sldId id="306" r:id="rId29"/>
    <p:sldId id="304" r:id="rId30"/>
    <p:sldId id="305" r:id="rId31"/>
    <p:sldId id="308" r:id="rId32"/>
    <p:sldId id="309" r:id="rId33"/>
    <p:sldId id="310" r:id="rId34"/>
    <p:sldId id="315" r:id="rId35"/>
    <p:sldId id="320" r:id="rId36"/>
    <p:sldId id="312" r:id="rId37"/>
    <p:sldId id="313" r:id="rId38"/>
    <p:sldId id="314" r:id="rId39"/>
    <p:sldId id="321" r:id="rId40"/>
    <p:sldId id="322" r:id="rId41"/>
    <p:sldId id="325" r:id="rId42"/>
    <p:sldId id="332" r:id="rId43"/>
    <p:sldId id="32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xt" id="{73DE3F46-D2FB-3A42-B3D0-2C450B4F3780}">
          <p14:sldIdLst>
            <p14:sldId id="272"/>
            <p14:sldId id="273"/>
            <p14:sldId id="275"/>
            <p14:sldId id="281"/>
            <p14:sldId id="283"/>
            <p14:sldId id="284"/>
            <p14:sldId id="285"/>
            <p14:sldId id="274"/>
            <p14:sldId id="280"/>
            <p14:sldId id="286"/>
            <p14:sldId id="278"/>
            <p14:sldId id="279"/>
            <p14:sldId id="287"/>
            <p14:sldId id="288"/>
            <p14:sldId id="319"/>
            <p14:sldId id="293"/>
            <p14:sldId id="290"/>
            <p14:sldId id="294"/>
            <p14:sldId id="295"/>
            <p14:sldId id="297"/>
            <p14:sldId id="298"/>
            <p14:sldId id="328"/>
            <p14:sldId id="318"/>
            <p14:sldId id="331"/>
            <p14:sldId id="300"/>
            <p14:sldId id="302"/>
            <p14:sldId id="301"/>
            <p14:sldId id="306"/>
            <p14:sldId id="304"/>
            <p14:sldId id="305"/>
            <p14:sldId id="308"/>
            <p14:sldId id="309"/>
            <p14:sldId id="310"/>
            <p14:sldId id="315"/>
            <p14:sldId id="320"/>
            <p14:sldId id="312"/>
            <p14:sldId id="313"/>
            <p14:sldId id="314"/>
            <p14:sldId id="321"/>
            <p14:sldId id="322"/>
            <p14:sldId id="325"/>
            <p14:sldId id="332"/>
            <p14:sldId id="3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3C90A3-D93F-2DCA-9CE0-DFA8E353E9F8}" name="India Tory" initials="IT" userId="S::india.tory@mail.utoronto.ca::e3932fbb-6a8e-4df5-88d4-50564c3e6be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3F3FB"/>
    <a:srgbClr val="F9FAFD"/>
    <a:srgbClr val="F5F4F6"/>
    <a:srgbClr val="00B39F"/>
    <a:srgbClr val="0365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8EA2A4-0DCB-374C-801A-D3FBCA42CCC5}" v="1114" dt="2024-04-30T06:35:01.484"/>
    <p1510:client id="{9CFD9930-4A3E-3D45-A42E-B7E5686216EA}" v="180" dt="2024-04-30T10:32:53.371"/>
    <p1510:client id="{F179F218-C26C-043F-B5D7-57DA6FB3D312}" v="756" dt="2024-04-30T05:07:43.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7"/>
    <p:restoredTop sz="59435"/>
  </p:normalViewPr>
  <p:slideViewPr>
    <p:cSldViewPr snapToGrid="0">
      <p:cViewPr varScale="1">
        <p:scale>
          <a:sx n="60" d="100"/>
          <a:sy n="60" d="100"/>
        </p:scale>
        <p:origin x="2416" y="1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983C5-CD11-204C-8474-3850A1CF7EFC}" type="datetimeFigureOut">
              <a:rPr lang="en-US" smtClean="0"/>
              <a:t>4/30/24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A7F84-4DAA-8F4E-B5CF-28516DB9D240}" type="slidenum">
              <a:rPr lang="en-US" smtClean="0"/>
              <a:t>‹#›</a:t>
            </a:fld>
            <a:endParaRPr lang="en-US"/>
          </a:p>
        </p:txBody>
      </p:sp>
    </p:spTree>
    <p:extLst>
      <p:ext uri="{BB962C8B-B14F-4D97-AF65-F5344CB8AC3E}">
        <p14:creationId xmlns:p14="http://schemas.microsoft.com/office/powerpoint/2010/main" val="1940658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India</a:t>
            </a:r>
          </a:p>
        </p:txBody>
      </p:sp>
      <p:sp>
        <p:nvSpPr>
          <p:cNvPr id="4" name="Slide Number Placeholder 3"/>
          <p:cNvSpPr>
            <a:spLocks noGrp="1"/>
          </p:cNvSpPr>
          <p:nvPr>
            <p:ph type="sldNum" sz="quarter" idx="5"/>
          </p:nvPr>
        </p:nvSpPr>
        <p:spPr/>
        <p:txBody>
          <a:bodyPr/>
          <a:lstStyle/>
          <a:p>
            <a:fld id="{9A5A7F84-4DAA-8F4E-B5CF-28516DB9D240}" type="slidenum">
              <a:rPr lang="en-US" smtClean="0"/>
              <a:t>1</a:t>
            </a:fld>
            <a:endParaRPr lang="en-US"/>
          </a:p>
        </p:txBody>
      </p:sp>
    </p:spTree>
    <p:extLst>
      <p:ext uri="{BB962C8B-B14F-4D97-AF65-F5344CB8AC3E}">
        <p14:creationId xmlns:p14="http://schemas.microsoft.com/office/powerpoint/2010/main" val="3170244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will be walking you through the methods used for this project</a:t>
            </a:r>
          </a:p>
        </p:txBody>
      </p:sp>
      <p:sp>
        <p:nvSpPr>
          <p:cNvPr id="4" name="Slide Number Placeholder 3"/>
          <p:cNvSpPr>
            <a:spLocks noGrp="1"/>
          </p:cNvSpPr>
          <p:nvPr>
            <p:ph type="sldNum" sz="quarter" idx="5"/>
          </p:nvPr>
        </p:nvSpPr>
        <p:spPr/>
        <p:txBody>
          <a:bodyPr/>
          <a:lstStyle/>
          <a:p>
            <a:fld id="{9A5A7F84-4DAA-8F4E-B5CF-28516DB9D240}" type="slidenum">
              <a:rPr lang="en-US" smtClean="0"/>
              <a:t>10</a:t>
            </a:fld>
            <a:endParaRPr lang="en-US"/>
          </a:p>
        </p:txBody>
      </p:sp>
    </p:spTree>
    <p:extLst>
      <p:ext uri="{BB962C8B-B14F-4D97-AF65-F5344CB8AC3E}">
        <p14:creationId xmlns:p14="http://schemas.microsoft.com/office/powerpoint/2010/main" val="642786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India</a:t>
            </a:r>
          </a:p>
          <a:p>
            <a:endParaRPr lang="en-US"/>
          </a:p>
          <a:p>
            <a:r>
              <a:rPr lang="en-US"/>
              <a:t>First, we will be talking about data</a:t>
            </a:r>
          </a:p>
        </p:txBody>
      </p:sp>
      <p:sp>
        <p:nvSpPr>
          <p:cNvPr id="4" name="Slide Number Placeholder 3"/>
          <p:cNvSpPr>
            <a:spLocks noGrp="1"/>
          </p:cNvSpPr>
          <p:nvPr>
            <p:ph type="sldNum" sz="quarter" idx="5"/>
          </p:nvPr>
        </p:nvSpPr>
        <p:spPr/>
        <p:txBody>
          <a:bodyPr/>
          <a:lstStyle/>
          <a:p>
            <a:fld id="{9A5A7F84-4DAA-8F4E-B5CF-28516DB9D240}" type="slidenum">
              <a:rPr lang="en-US" smtClean="0"/>
              <a:t>11</a:t>
            </a:fld>
            <a:endParaRPr lang="en-US"/>
          </a:p>
        </p:txBody>
      </p:sp>
    </p:spTree>
    <p:extLst>
      <p:ext uri="{BB962C8B-B14F-4D97-AF65-F5344CB8AC3E}">
        <p14:creationId xmlns:p14="http://schemas.microsoft.com/office/powerpoint/2010/main" val="3736835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India</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Throughout this project, we explored a wide range of datasets</a:t>
            </a:r>
          </a:p>
          <a:p>
            <a:pPr marL="171450" indent="-171450">
              <a:buFont typeface="Arial" panose="020B0604020202020204" pitchFamily="34" charset="0"/>
              <a:buChar char="•"/>
            </a:pPr>
            <a:r>
              <a:rPr lang="en-US"/>
              <a:t>We looked into:</a:t>
            </a:r>
          </a:p>
          <a:p>
            <a:pPr marL="628650" lvl="1" indent="-171450">
              <a:buFont typeface="Arial" panose="020B0604020202020204" pitchFamily="34" charset="0"/>
              <a:buChar char="•"/>
            </a:pPr>
            <a:r>
              <a:rPr lang="en-US"/>
              <a:t>shelter service occupancy and capacity data</a:t>
            </a:r>
          </a:p>
          <a:p>
            <a:pPr marL="628650" lvl="1" indent="-171450">
              <a:buFont typeface="Arial" panose="020B0604020202020204" pitchFamily="34" charset="0"/>
              <a:buChar char="•"/>
            </a:pPr>
            <a:r>
              <a:rPr lang="en-US"/>
              <a:t>Climate data</a:t>
            </a:r>
          </a:p>
          <a:p>
            <a:pPr marL="628650" lvl="1" indent="-171450">
              <a:buFont typeface="Arial" panose="020B0604020202020204" pitchFamily="34" charset="0"/>
              <a:buChar char="•"/>
            </a:pPr>
            <a:r>
              <a:rPr lang="en-US"/>
              <a:t>Housing price data</a:t>
            </a:r>
          </a:p>
          <a:p>
            <a:pPr marL="628650" lvl="1" indent="-171450">
              <a:buFont typeface="Arial" panose="020B0604020202020204" pitchFamily="34" charset="0"/>
              <a:buChar char="•"/>
            </a:pPr>
            <a:r>
              <a:rPr lang="en-US"/>
              <a:t>Crisis call data</a:t>
            </a:r>
          </a:p>
          <a:p>
            <a:pPr marL="628650" lvl="1" indent="-171450">
              <a:buFont typeface="Arial" panose="020B0604020202020204" pitchFamily="34" charset="0"/>
              <a:buChar char="•"/>
            </a:pPr>
            <a:r>
              <a:rPr lang="en-US"/>
              <a:t>And unemployment data</a:t>
            </a:r>
          </a:p>
        </p:txBody>
      </p:sp>
      <p:sp>
        <p:nvSpPr>
          <p:cNvPr id="4" name="Slide Number Placeholder 3"/>
          <p:cNvSpPr>
            <a:spLocks noGrp="1"/>
          </p:cNvSpPr>
          <p:nvPr>
            <p:ph type="sldNum" sz="quarter" idx="5"/>
          </p:nvPr>
        </p:nvSpPr>
        <p:spPr/>
        <p:txBody>
          <a:bodyPr/>
          <a:lstStyle/>
          <a:p>
            <a:fld id="{9A5A7F84-4DAA-8F4E-B5CF-28516DB9D240}" type="slidenum">
              <a:rPr lang="en-US" smtClean="0"/>
              <a:t>12</a:t>
            </a:fld>
            <a:endParaRPr lang="en-US"/>
          </a:p>
        </p:txBody>
      </p:sp>
    </p:spTree>
    <p:extLst>
      <p:ext uri="{BB962C8B-B14F-4D97-AF65-F5344CB8AC3E}">
        <p14:creationId xmlns:p14="http://schemas.microsoft.com/office/powerpoint/2010/main" val="491053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India</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After further exploration, we learned that the data shelter and overnight service occupancy and capacitance dataset, by the city of </a:t>
            </a:r>
            <a:r>
              <a:rPr lang="en-US" err="1"/>
              <a:t>toronto</a:t>
            </a:r>
            <a:r>
              <a:rPr lang="en-US"/>
              <a:t>, would be to focus for this project</a:t>
            </a:r>
          </a:p>
          <a:p>
            <a:pPr marL="171450" indent="-171450">
              <a:buFont typeface="Arial" panose="020B0604020202020204" pitchFamily="34" charset="0"/>
              <a:buChar char="•"/>
            </a:pPr>
            <a:r>
              <a:rPr lang="en-US"/>
              <a:t>This dataset included various categories that were useful to our application, such as organization ID, postal code, and capacity type</a:t>
            </a:r>
          </a:p>
          <a:p>
            <a:endParaRPr lang="en-US"/>
          </a:p>
        </p:txBody>
      </p:sp>
      <p:sp>
        <p:nvSpPr>
          <p:cNvPr id="4" name="Slide Number Placeholder 3"/>
          <p:cNvSpPr>
            <a:spLocks noGrp="1"/>
          </p:cNvSpPr>
          <p:nvPr>
            <p:ph type="sldNum" sz="quarter" idx="5"/>
          </p:nvPr>
        </p:nvSpPr>
        <p:spPr/>
        <p:txBody>
          <a:bodyPr/>
          <a:lstStyle/>
          <a:p>
            <a:fld id="{9A5A7F84-4DAA-8F4E-B5CF-28516DB9D240}" type="slidenum">
              <a:rPr lang="en-US" smtClean="0"/>
              <a:t>13</a:t>
            </a:fld>
            <a:endParaRPr lang="en-US"/>
          </a:p>
        </p:txBody>
      </p:sp>
    </p:spTree>
    <p:extLst>
      <p:ext uri="{BB962C8B-B14F-4D97-AF65-F5344CB8AC3E}">
        <p14:creationId xmlns:p14="http://schemas.microsoft.com/office/powerpoint/2010/main" val="2428108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India</a:t>
            </a:r>
          </a:p>
          <a:p>
            <a:pPr marL="171450" indent="-171450">
              <a:buFont typeface="Arial" panose="020B0604020202020204" pitchFamily="34" charset="0"/>
              <a:buChar char="•"/>
            </a:pPr>
            <a:r>
              <a:rPr lang="en-US"/>
              <a:t>Through simple data visualizations, we tried to understand basic trends</a:t>
            </a:r>
          </a:p>
          <a:p>
            <a:pPr marL="628650" lvl="1" indent="-171450">
              <a:buFont typeface="Arial" panose="020B0604020202020204" pitchFamily="34" charset="0"/>
              <a:buChar char="•"/>
            </a:pPr>
            <a:r>
              <a:rPr lang="en-US"/>
              <a:t>Here, we can see how nightly occupancy has been on a fairly steady incline since July of 2021</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9A5A7F84-4DAA-8F4E-B5CF-28516DB9D240}" type="slidenum">
              <a:rPr lang="en-US" smtClean="0"/>
              <a:t>14</a:t>
            </a:fld>
            <a:endParaRPr lang="en-US"/>
          </a:p>
        </p:txBody>
      </p:sp>
    </p:spTree>
    <p:extLst>
      <p:ext uri="{BB962C8B-B14F-4D97-AF65-F5344CB8AC3E}">
        <p14:creationId xmlns:p14="http://schemas.microsoft.com/office/powerpoint/2010/main" val="614868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India</a:t>
            </a:r>
          </a:p>
          <a:p>
            <a:pPr marL="171450" indent="-171450">
              <a:buFont typeface="Arial" panose="020B0604020202020204" pitchFamily="34" charset="0"/>
              <a:buChar char="•"/>
            </a:pPr>
            <a:r>
              <a:rPr lang="en-US"/>
              <a:t>We also tried to understand relationships in the data</a:t>
            </a:r>
          </a:p>
          <a:p>
            <a:pPr marL="628650" lvl="1" indent="-171450">
              <a:buFont typeface="Arial" panose="020B0604020202020204" pitchFamily="34" charset="0"/>
              <a:buChar char="•"/>
            </a:pPr>
            <a:r>
              <a:rPr lang="en-US"/>
              <a:t>Although it is difficult to make out the specifics of these heatmaps, the point of this analysis was to spot areas of red (where there is correlation between the occupancies)</a:t>
            </a:r>
          </a:p>
        </p:txBody>
      </p:sp>
      <p:sp>
        <p:nvSpPr>
          <p:cNvPr id="4" name="Slide Number Placeholder 3"/>
          <p:cNvSpPr>
            <a:spLocks noGrp="1"/>
          </p:cNvSpPr>
          <p:nvPr>
            <p:ph type="sldNum" sz="quarter" idx="5"/>
          </p:nvPr>
        </p:nvSpPr>
        <p:spPr/>
        <p:txBody>
          <a:bodyPr/>
          <a:lstStyle/>
          <a:p>
            <a:fld id="{9A5A7F84-4DAA-8F4E-B5CF-28516DB9D240}" type="slidenum">
              <a:rPr lang="en-US" smtClean="0"/>
              <a:t>15</a:t>
            </a:fld>
            <a:endParaRPr lang="en-US"/>
          </a:p>
        </p:txBody>
      </p:sp>
    </p:spTree>
    <p:extLst>
      <p:ext uri="{BB962C8B-B14F-4D97-AF65-F5344CB8AC3E}">
        <p14:creationId xmlns:p14="http://schemas.microsoft.com/office/powerpoint/2010/main" val="3044131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Nida</a:t>
            </a:r>
          </a:p>
          <a:p>
            <a:endParaRPr lang="en-US"/>
          </a:p>
          <a:p>
            <a:r>
              <a:rPr lang="en-US"/>
              <a:t>Before we dive into our proposed model, I will talk about some baseline models we used as a starting point.</a:t>
            </a:r>
          </a:p>
        </p:txBody>
      </p:sp>
      <p:sp>
        <p:nvSpPr>
          <p:cNvPr id="4" name="Slide Number Placeholder 3"/>
          <p:cNvSpPr>
            <a:spLocks noGrp="1"/>
          </p:cNvSpPr>
          <p:nvPr>
            <p:ph type="sldNum" sz="quarter" idx="5"/>
          </p:nvPr>
        </p:nvSpPr>
        <p:spPr/>
        <p:txBody>
          <a:bodyPr/>
          <a:lstStyle/>
          <a:p>
            <a:fld id="{9A5A7F84-4DAA-8F4E-B5CF-28516DB9D240}" type="slidenum">
              <a:rPr lang="en-US" smtClean="0"/>
              <a:t>16</a:t>
            </a:fld>
            <a:endParaRPr lang="en-US"/>
          </a:p>
        </p:txBody>
      </p:sp>
    </p:spTree>
    <p:extLst>
      <p:ext uri="{BB962C8B-B14F-4D97-AF65-F5344CB8AC3E}">
        <p14:creationId xmlns:p14="http://schemas.microsoft.com/office/powerpoint/2010/main" val="761050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b="0" i="0" u="none" strike="noStrike">
                <a:solidFill>
                  <a:srgbClr val="1F2328"/>
                </a:solidFill>
                <a:effectLst/>
                <a:highlight>
                  <a:srgbClr val="FFFFFF"/>
                </a:highlight>
                <a:latin typeface="-apple-system"/>
              </a:rPr>
              <a:t>Nida</a:t>
            </a:r>
          </a:p>
          <a:p>
            <a:pPr marL="171450" indent="-171450">
              <a:buFont typeface="Arial" panose="020B0604020202020204" pitchFamily="34" charset="0"/>
              <a:buChar char="•"/>
            </a:pPr>
            <a:r>
              <a:rPr lang="en-CA" b="0" i="0" u="none" strike="noStrike">
                <a:solidFill>
                  <a:srgbClr val="1F2328"/>
                </a:solidFill>
                <a:effectLst/>
                <a:highlight>
                  <a:srgbClr val="FFFFFF"/>
                </a:highlight>
                <a:latin typeface="-apple-system"/>
              </a:rPr>
              <a:t>These baselines were carefully selected to ensure a robust evaluation of our proposed methodology.</a:t>
            </a:r>
          </a:p>
          <a:p>
            <a:pPr marL="171450" indent="-171450">
              <a:buFont typeface="Arial" panose="020B0604020202020204" pitchFamily="34" charset="0"/>
              <a:buChar char="•"/>
            </a:pPr>
            <a:r>
              <a:rPr lang="en-CA" b="0" i="0" u="none" strike="noStrike">
                <a:solidFill>
                  <a:srgbClr val="1F2328"/>
                </a:solidFill>
                <a:effectLst/>
                <a:highlight>
                  <a:srgbClr val="FFFFFF"/>
                </a:highlight>
                <a:latin typeface="-apple-system"/>
              </a:rPr>
              <a:t>This comprehensive benchmarking provides a clear context for assessing the strengths and potential improvements of our proposed solution</a:t>
            </a:r>
          </a:p>
          <a:p>
            <a:pPr marL="171450" indent="-171450">
              <a:buFont typeface="Arial" panose="020B0604020202020204" pitchFamily="34" charset="0"/>
              <a:buChar char="•"/>
            </a:pPr>
            <a:endParaRPr lang="en-CA" b="0" i="0" u="none" strike="noStrike">
              <a:solidFill>
                <a:srgbClr val="1F2328"/>
              </a:solidFill>
              <a:effectLst/>
              <a:highlight>
                <a:srgbClr val="FFFFFF"/>
              </a:highlight>
              <a:latin typeface="-apple-system"/>
            </a:endParaRPr>
          </a:p>
          <a:p>
            <a:pPr marL="171450" indent="-171450">
              <a:buFont typeface="Arial" panose="020B0604020202020204" pitchFamily="34" charset="0"/>
              <a:buChar char="•"/>
            </a:pPr>
            <a:r>
              <a:rPr lang="en-CA" b="0" i="0" u="none" strike="noStrike">
                <a:solidFill>
                  <a:srgbClr val="1F2328"/>
                </a:solidFill>
                <a:effectLst/>
                <a:highlight>
                  <a:srgbClr val="FFFFFF"/>
                </a:highlight>
                <a:latin typeface="-apple-system"/>
              </a:rPr>
              <a:t>As a starting point, w</a:t>
            </a:r>
            <a:r>
              <a:rPr lang="en-US" b="0" i="0">
                <a:solidFill>
                  <a:srgbClr val="ECECEC"/>
                </a:solidFill>
                <a:effectLst/>
                <a:highlight>
                  <a:srgbClr val="212121"/>
                </a:highlight>
                <a:latin typeface="Söhne"/>
              </a:rPr>
              <a:t>e used three baseline models as a benchmark for the performance we expect from our proposed solution. The models we selected were Random Forest Regression, Autoregression, and the Prophet model. Random forest model builds multiple decision trees from random subsets of data and averages their predictions. Autoregression is a type of linear model used in time series forecasting that predicts future values based on past values. Prophet is a model developed by Facebook and is designed to forecast time series data. </a:t>
            </a:r>
            <a:r>
              <a:rPr lang="en-CA" b="0" i="0" u="none" strike="noStrike">
                <a:solidFill>
                  <a:srgbClr val="1F2328"/>
                </a:solidFill>
                <a:effectLst/>
                <a:highlight>
                  <a:srgbClr val="FFFFFF"/>
                </a:highlight>
                <a:latin typeface="-apple-system"/>
              </a:rPr>
              <a:t>These baselines were carefully selected due to their </a:t>
            </a:r>
            <a:r>
              <a:rPr lang="en-US" b="0" i="0">
                <a:solidFill>
                  <a:srgbClr val="ECECEC"/>
                </a:solidFill>
                <a:effectLst/>
                <a:highlight>
                  <a:srgbClr val="212121"/>
                </a:highlight>
                <a:latin typeface="Söhne"/>
              </a:rPr>
              <a:t>strengths in time series analysis providing </a:t>
            </a:r>
            <a:r>
              <a:rPr lang="en-CA" b="0" i="0" u="none" strike="noStrike">
                <a:solidFill>
                  <a:srgbClr val="1F2328"/>
                </a:solidFill>
                <a:effectLst/>
                <a:highlight>
                  <a:srgbClr val="FFFFFF"/>
                </a:highlight>
                <a:latin typeface="-apple-system"/>
              </a:rPr>
              <a:t>a clear context for assessing the strengths and potential improvements of our proposed solution.</a:t>
            </a:r>
          </a:p>
        </p:txBody>
      </p:sp>
      <p:sp>
        <p:nvSpPr>
          <p:cNvPr id="4" name="Slide Number Placeholder 3"/>
          <p:cNvSpPr>
            <a:spLocks noGrp="1"/>
          </p:cNvSpPr>
          <p:nvPr>
            <p:ph type="sldNum" sz="quarter" idx="5"/>
          </p:nvPr>
        </p:nvSpPr>
        <p:spPr/>
        <p:txBody>
          <a:bodyPr/>
          <a:lstStyle/>
          <a:p>
            <a:fld id="{9A5A7F84-4DAA-8F4E-B5CF-28516DB9D240}" type="slidenum">
              <a:rPr lang="en-US" smtClean="0"/>
              <a:t>17</a:t>
            </a:fld>
            <a:endParaRPr lang="en-US"/>
          </a:p>
        </p:txBody>
      </p:sp>
    </p:spTree>
    <p:extLst>
      <p:ext uri="{BB962C8B-B14F-4D97-AF65-F5344CB8AC3E}">
        <p14:creationId xmlns:p14="http://schemas.microsoft.com/office/powerpoint/2010/main" val="1005299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Nida</a:t>
            </a:r>
          </a:p>
          <a:p>
            <a:endParaRPr lang="en-US"/>
          </a:p>
          <a:p>
            <a:r>
              <a:rPr lang="en-US"/>
              <a:t>Now, I will give a quick overview of our proposed model</a:t>
            </a:r>
          </a:p>
        </p:txBody>
      </p:sp>
      <p:sp>
        <p:nvSpPr>
          <p:cNvPr id="4" name="Slide Number Placeholder 3"/>
          <p:cNvSpPr>
            <a:spLocks noGrp="1"/>
          </p:cNvSpPr>
          <p:nvPr>
            <p:ph type="sldNum" sz="quarter" idx="5"/>
          </p:nvPr>
        </p:nvSpPr>
        <p:spPr/>
        <p:txBody>
          <a:bodyPr/>
          <a:lstStyle/>
          <a:p>
            <a:fld id="{9A5A7F84-4DAA-8F4E-B5CF-28516DB9D240}" type="slidenum">
              <a:rPr lang="en-US" smtClean="0"/>
              <a:t>18</a:t>
            </a:fld>
            <a:endParaRPr lang="en-US"/>
          </a:p>
        </p:txBody>
      </p:sp>
    </p:spTree>
    <p:extLst>
      <p:ext uri="{BB962C8B-B14F-4D97-AF65-F5344CB8AC3E}">
        <p14:creationId xmlns:p14="http://schemas.microsoft.com/office/powerpoint/2010/main" val="2333129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Nida</a:t>
            </a:r>
          </a:p>
          <a:p>
            <a:pPr marL="171450" indent="-171450">
              <a:buFont typeface="Arial" panose="020B0604020202020204" pitchFamily="34" charset="0"/>
              <a:buChar char="•"/>
            </a:pPr>
            <a:r>
              <a:rPr lang="en-US"/>
              <a:t>Through our research and discussions with mentors here at </a:t>
            </a:r>
            <a:r>
              <a:rPr lang="en-US" err="1"/>
              <a:t>BorealisAI</a:t>
            </a:r>
            <a:r>
              <a:rPr lang="en-US"/>
              <a:t>, we came up with a two step methodology</a:t>
            </a:r>
          </a:p>
          <a:p>
            <a:pPr marL="171450" indent="-171450">
              <a:buFont typeface="Arial" panose="020B0604020202020204" pitchFamily="34" charset="0"/>
              <a:buChar char="•"/>
            </a:pPr>
            <a:r>
              <a:rPr lang="en-US"/>
              <a:t>FIRST, we use long short-term memory to forecast the demand</a:t>
            </a:r>
          </a:p>
          <a:p>
            <a:pPr marL="171450" indent="-171450">
              <a:buFont typeface="Arial" panose="020B0604020202020204" pitchFamily="34" charset="0"/>
              <a:buChar char="•"/>
            </a:pPr>
            <a:r>
              <a:rPr lang="en-US"/>
              <a:t>THEN, we adjust the forecast based on correlations we identified in the dataset</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b="0" i="0">
                <a:solidFill>
                  <a:srgbClr val="ECECEC"/>
                </a:solidFill>
                <a:effectLst/>
                <a:highlight>
                  <a:srgbClr val="212121"/>
                </a:highlight>
                <a:latin typeface="Söhne"/>
              </a:rPr>
              <a:t>Through our collaborative research and insightful discussions with mentors at </a:t>
            </a:r>
            <a:r>
              <a:rPr lang="en-US" b="0" i="0" err="1">
                <a:solidFill>
                  <a:srgbClr val="ECECEC"/>
                </a:solidFill>
                <a:effectLst/>
                <a:highlight>
                  <a:srgbClr val="212121"/>
                </a:highlight>
                <a:latin typeface="Söhne"/>
              </a:rPr>
              <a:t>BorealisAI</a:t>
            </a:r>
            <a:r>
              <a:rPr lang="en-US" b="0" i="0">
                <a:solidFill>
                  <a:srgbClr val="ECECEC"/>
                </a:solidFill>
                <a:effectLst/>
                <a:highlight>
                  <a:srgbClr val="212121"/>
                </a:highlight>
                <a:latin typeface="Söhne"/>
              </a:rPr>
              <a:t>, we have developed a two-phase methodology. Initially, we employ Long Short-Term Memory (LSTM) networks to forecast shelter demands, due to their proficiency in handling sequential data. Then, we refine these forecasts by incorporating adjustments based on correlations identified within the dataset, enhancing the accuracy of our predictive model.</a:t>
            </a:r>
            <a:endParaRPr lang="en-US"/>
          </a:p>
        </p:txBody>
      </p:sp>
      <p:sp>
        <p:nvSpPr>
          <p:cNvPr id="4" name="Slide Number Placeholder 3"/>
          <p:cNvSpPr>
            <a:spLocks noGrp="1"/>
          </p:cNvSpPr>
          <p:nvPr>
            <p:ph type="sldNum" sz="quarter" idx="5"/>
          </p:nvPr>
        </p:nvSpPr>
        <p:spPr/>
        <p:txBody>
          <a:bodyPr/>
          <a:lstStyle/>
          <a:p>
            <a:fld id="{9A5A7F84-4DAA-8F4E-B5CF-28516DB9D240}" type="slidenum">
              <a:rPr lang="en-US" smtClean="0"/>
              <a:t>19</a:t>
            </a:fld>
            <a:endParaRPr lang="en-US"/>
          </a:p>
        </p:txBody>
      </p:sp>
    </p:spTree>
    <p:extLst>
      <p:ext uri="{BB962C8B-B14F-4D97-AF65-F5344CB8AC3E}">
        <p14:creationId xmlns:p14="http://schemas.microsoft.com/office/powerpoint/2010/main" val="325204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India</a:t>
            </a:r>
          </a:p>
        </p:txBody>
      </p:sp>
      <p:sp>
        <p:nvSpPr>
          <p:cNvPr id="4" name="Slide Number Placeholder 3"/>
          <p:cNvSpPr>
            <a:spLocks noGrp="1"/>
          </p:cNvSpPr>
          <p:nvPr>
            <p:ph type="sldNum" sz="quarter" idx="5"/>
          </p:nvPr>
        </p:nvSpPr>
        <p:spPr/>
        <p:txBody>
          <a:bodyPr/>
          <a:lstStyle/>
          <a:p>
            <a:fld id="{9A5A7F84-4DAA-8F4E-B5CF-28516DB9D240}" type="slidenum">
              <a:rPr lang="en-US" smtClean="0"/>
              <a:t>2</a:t>
            </a:fld>
            <a:endParaRPr lang="en-US"/>
          </a:p>
        </p:txBody>
      </p:sp>
    </p:spTree>
    <p:extLst>
      <p:ext uri="{BB962C8B-B14F-4D97-AF65-F5344CB8AC3E}">
        <p14:creationId xmlns:p14="http://schemas.microsoft.com/office/powerpoint/2010/main" val="1411172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Nida</a:t>
            </a:r>
          </a:p>
          <a:p>
            <a:pPr marL="171450" indent="-171450">
              <a:buFont typeface="Arial" panose="020B0604020202020204" pitchFamily="34" charset="0"/>
              <a:buChar char="•"/>
            </a:pPr>
            <a:r>
              <a:rPr lang="en-US"/>
              <a:t>To provide background before we get into the more technical portion, we wanted to give a quick background on long short-term memory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LSTM is an advanced recurrent neural network architecture that makes them capable of learning </a:t>
            </a:r>
            <a:r>
              <a:rPr lang="en-CA" b="0" i="0" u="none" strike="noStrike">
                <a:solidFill>
                  <a:srgbClr val="0D0D0D"/>
                </a:solidFill>
                <a:effectLst/>
                <a:highlight>
                  <a:srgbClr val="FFFFFF"/>
                </a:highlight>
                <a:latin typeface="Söhne"/>
              </a:rPr>
              <a:t>long-term dependencies in sequence prediction problems.</a:t>
            </a:r>
            <a:endParaRPr lang="en-US"/>
          </a:p>
          <a:p>
            <a:pPr marL="628650" lvl="1" indent="-171450">
              <a:buFont typeface="Arial" panose="020B0604020202020204" pitchFamily="34" charset="0"/>
              <a:buChar char="•"/>
            </a:pPr>
            <a:r>
              <a:rPr lang="en-US"/>
              <a:t>They use a unique structure of gates </a:t>
            </a:r>
            <a:r>
              <a:rPr lang="en-CA" b="0" i="0" u="none" strike="noStrike">
                <a:solidFill>
                  <a:srgbClr val="0D0D0D"/>
                </a:solidFill>
                <a:effectLst/>
                <a:highlight>
                  <a:srgbClr val="FFFFFF"/>
                </a:highlight>
                <a:latin typeface="Söhne"/>
              </a:rPr>
              <a:t>that allows them to selectively remember or forget patterns.</a:t>
            </a:r>
          </a:p>
          <a:p>
            <a:pPr marL="628650" lvl="1" indent="-171450">
              <a:buFont typeface="Arial" panose="020B0604020202020204" pitchFamily="34" charset="0"/>
              <a:buChar char="•"/>
            </a:pPr>
            <a:endParaRPr lang="en-CA" b="0" i="0" u="none" strike="noStrike">
              <a:solidFill>
                <a:srgbClr val="0D0D0D"/>
              </a:solidFill>
              <a:effectLst/>
              <a:highlight>
                <a:srgbClr val="FFFFFF"/>
              </a:highlight>
              <a:latin typeface="Söhne"/>
            </a:endParaRPr>
          </a:p>
          <a:p>
            <a:pPr marL="171450" lvl="0" indent="-171450">
              <a:buFont typeface="Arial" panose="020B0604020202020204" pitchFamily="34" charset="0"/>
              <a:buChar char="•"/>
            </a:pPr>
            <a:r>
              <a:rPr lang="en-CA" b="0" i="0" u="none" strike="noStrike">
                <a:solidFill>
                  <a:srgbClr val="0D0D0D"/>
                </a:solidFill>
                <a:effectLst/>
                <a:highlight>
                  <a:srgbClr val="FFFFFF"/>
                </a:highlight>
                <a:latin typeface="Söhne"/>
              </a:rPr>
              <a:t>We chose the LSTM for this purpose for the following reasons:</a:t>
            </a:r>
          </a:p>
          <a:p>
            <a:pPr marL="628650" lvl="1" indent="-171450">
              <a:buFont typeface="Arial" panose="020B0604020202020204" pitchFamily="34" charset="0"/>
              <a:buChar char="•"/>
            </a:pPr>
            <a:r>
              <a:rPr lang="en-CA" b="1" i="0" u="none" strike="noStrike">
                <a:solidFill>
                  <a:srgbClr val="0D0D0D"/>
                </a:solidFill>
                <a:effectLst/>
                <a:latin typeface="Söhne"/>
              </a:rPr>
              <a:t>Handling Sequential Data</a:t>
            </a:r>
            <a:r>
              <a:rPr lang="en-CA" b="0" i="0" u="none" strike="noStrike">
                <a:solidFill>
                  <a:srgbClr val="0D0D0D"/>
                </a:solidFill>
                <a:effectLst/>
                <a:latin typeface="Söhne"/>
              </a:rPr>
              <a:t>: Shelter demand is inherently sequential and influenced by previous events. LSTMs excel at tasks where current events are dependent on the history of past events.</a:t>
            </a:r>
          </a:p>
          <a:p>
            <a:pPr marL="628650" lvl="1" indent="-171450">
              <a:buFont typeface="Arial" panose="020B0604020202020204" pitchFamily="34" charset="0"/>
              <a:buChar char="•"/>
            </a:pPr>
            <a:r>
              <a:rPr lang="en-CA" b="1" i="0" u="none" strike="noStrike">
                <a:solidFill>
                  <a:srgbClr val="0D0D0D"/>
                </a:solidFill>
                <a:effectLst/>
                <a:latin typeface="Söhne"/>
              </a:rPr>
              <a:t>Adaptability to Time Series Forecasting</a:t>
            </a:r>
            <a:r>
              <a:rPr lang="en-CA" b="0" i="0" u="none" strike="noStrike">
                <a:solidFill>
                  <a:srgbClr val="0D0D0D"/>
                </a:solidFill>
                <a:effectLst/>
                <a:latin typeface="Söhne"/>
              </a:rPr>
              <a:t>: LSTMs have proven effective in time series forecasting, which aligns well with predicting fluctuations in shelter usage based on historical data.</a:t>
            </a:r>
          </a:p>
          <a:p>
            <a:pPr marL="628650" lvl="1" indent="-171450">
              <a:buFont typeface="Arial" panose="020B0604020202020204" pitchFamily="34" charset="0"/>
              <a:buChar char="•"/>
            </a:pPr>
            <a:r>
              <a:rPr lang="en-CA" b="1" i="0" u="none" strike="noStrike">
                <a:solidFill>
                  <a:srgbClr val="0D0D0D"/>
                </a:solidFill>
                <a:effectLst/>
                <a:latin typeface="Söhne"/>
              </a:rPr>
              <a:t>Robustness to Variability in Data</a:t>
            </a:r>
            <a:r>
              <a:rPr lang="en-CA" b="0" i="0" u="none" strike="noStrike">
                <a:solidFill>
                  <a:srgbClr val="0D0D0D"/>
                </a:solidFill>
                <a:effectLst/>
                <a:latin typeface="Söhne"/>
              </a:rPr>
              <a:t>: LSTMs are robust to the noise and variability in usage data, helping to produce more accurate and reliable demand forecasts.</a:t>
            </a:r>
          </a:p>
          <a:p>
            <a:pPr marL="628650" lvl="1" indent="-171450">
              <a:buFont typeface="Arial" panose="020B0604020202020204" pitchFamily="34" charset="0"/>
              <a:buChar char="•"/>
            </a:pPr>
            <a:r>
              <a:rPr lang="en-CA" b="1" i="0" u="none" strike="noStrike">
                <a:solidFill>
                  <a:srgbClr val="0D0D0D"/>
                </a:solidFill>
                <a:effectLst/>
                <a:latin typeface="Söhne"/>
              </a:rPr>
              <a:t>Dynamic Response to External Factors</a:t>
            </a:r>
            <a:r>
              <a:rPr lang="en-CA" b="0" i="0" u="none" strike="noStrike">
                <a:solidFill>
                  <a:srgbClr val="0D0D0D"/>
                </a:solidFill>
                <a:effectLst/>
                <a:latin typeface="Söhne"/>
              </a:rPr>
              <a:t>: They can integrate and respond dynamically to external variables such as weather conditions, economic shifts, or policy changes, all of which affect shelter demand.</a:t>
            </a:r>
          </a:p>
          <a:p>
            <a:pPr marL="171450" indent="-171450">
              <a:buFont typeface="Arial" panose="020B0604020202020204" pitchFamily="34" charset="0"/>
              <a:buChar cha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To provide background before we get into the more technical portion, we wanted to give a quick background on long short-term memory. So what are Long-Shor-Term Memory also known as LSTM models? LSTM is an advanced recurrent neural network architecture that makes them capable of learning </a:t>
            </a:r>
            <a:r>
              <a:rPr lang="en-CA" b="0" i="0" u="none" strike="noStrike">
                <a:solidFill>
                  <a:srgbClr val="0D0D0D"/>
                </a:solidFill>
                <a:effectLst/>
                <a:highlight>
                  <a:srgbClr val="FFFFFF"/>
                </a:highlight>
                <a:latin typeface="Söhne"/>
              </a:rPr>
              <a:t>long-term dependencies in sequence prediction problems. </a:t>
            </a:r>
            <a:r>
              <a:rPr lang="en-US"/>
              <a:t>They use a unique structure of gates </a:t>
            </a:r>
            <a:r>
              <a:rPr lang="en-CA" b="0" i="0" u="none" strike="noStrike">
                <a:solidFill>
                  <a:srgbClr val="0D0D0D"/>
                </a:solidFill>
                <a:effectLst/>
                <a:highlight>
                  <a:srgbClr val="FFFFFF"/>
                </a:highlight>
                <a:latin typeface="Söhne"/>
              </a:rPr>
              <a:t>that allows them to selectively remember or forget patterns. The strengths of LSTM model that applies to our task include its ability to handle sequential data, </a:t>
            </a:r>
            <a:r>
              <a:rPr lang="en-CA" b="0" i="0" u="none" strike="noStrike">
                <a:solidFill>
                  <a:srgbClr val="0D0D0D"/>
                </a:solidFill>
                <a:effectLst/>
                <a:latin typeface="Söhne"/>
              </a:rPr>
              <a:t>Adaptability to Time Series Forecasting, Robustness</a:t>
            </a:r>
            <a:r>
              <a:rPr lang="en-CA" b="1" i="0" u="none" strike="noStrike">
                <a:solidFill>
                  <a:srgbClr val="0D0D0D"/>
                </a:solidFill>
                <a:effectLst/>
                <a:latin typeface="Söhne"/>
              </a:rPr>
              <a:t> </a:t>
            </a:r>
            <a:r>
              <a:rPr lang="en-CA" b="0" i="0" u="none" strike="noStrike">
                <a:solidFill>
                  <a:srgbClr val="0D0D0D"/>
                </a:solidFill>
                <a:effectLst/>
                <a:latin typeface="Söhne"/>
              </a:rPr>
              <a:t>to</a:t>
            </a:r>
            <a:r>
              <a:rPr lang="en-CA" b="1" i="0" u="none" strike="noStrike">
                <a:solidFill>
                  <a:srgbClr val="0D0D0D"/>
                </a:solidFill>
                <a:effectLst/>
                <a:latin typeface="Söhne"/>
              </a:rPr>
              <a:t> </a:t>
            </a:r>
            <a:r>
              <a:rPr lang="en-CA" b="0" i="0" u="none" strike="noStrike">
                <a:solidFill>
                  <a:srgbClr val="0D0D0D"/>
                </a:solidFill>
                <a:effectLst/>
                <a:latin typeface="Söhne"/>
              </a:rPr>
              <a:t>Variability</a:t>
            </a:r>
            <a:r>
              <a:rPr lang="en-CA" b="1" i="0" u="none" strike="noStrike">
                <a:solidFill>
                  <a:srgbClr val="0D0D0D"/>
                </a:solidFill>
                <a:effectLst/>
                <a:latin typeface="Söhne"/>
              </a:rPr>
              <a:t> </a:t>
            </a:r>
            <a:r>
              <a:rPr lang="en-CA" b="0" i="0" u="none" strike="noStrike">
                <a:solidFill>
                  <a:srgbClr val="0D0D0D"/>
                </a:solidFill>
                <a:effectLst/>
                <a:latin typeface="Söhne"/>
              </a:rPr>
              <a:t>in</a:t>
            </a:r>
            <a:r>
              <a:rPr lang="en-CA" b="1" i="0" u="none" strike="noStrike">
                <a:solidFill>
                  <a:srgbClr val="0D0D0D"/>
                </a:solidFill>
                <a:effectLst/>
                <a:latin typeface="Söhne"/>
              </a:rPr>
              <a:t> </a:t>
            </a:r>
            <a:r>
              <a:rPr lang="en-CA" b="0" i="0" u="none" strike="noStrike">
                <a:solidFill>
                  <a:srgbClr val="0D0D0D"/>
                </a:solidFill>
                <a:effectLst/>
                <a:latin typeface="Söhne"/>
              </a:rPr>
              <a:t>Data and Dynamic</a:t>
            </a:r>
            <a:r>
              <a:rPr lang="en-CA" b="1" i="0" u="none" strike="noStrike">
                <a:solidFill>
                  <a:srgbClr val="0D0D0D"/>
                </a:solidFill>
                <a:effectLst/>
                <a:latin typeface="Söhne"/>
              </a:rPr>
              <a:t> </a:t>
            </a:r>
            <a:r>
              <a:rPr lang="en-CA" b="0" i="0" u="none" strike="noStrike">
                <a:solidFill>
                  <a:srgbClr val="0D0D0D"/>
                </a:solidFill>
                <a:effectLst/>
                <a:latin typeface="Söhne"/>
              </a:rPr>
              <a:t>Response</a:t>
            </a:r>
            <a:r>
              <a:rPr lang="en-CA" b="1" i="0" u="none" strike="noStrike">
                <a:solidFill>
                  <a:srgbClr val="0D0D0D"/>
                </a:solidFill>
                <a:effectLst/>
                <a:latin typeface="Söhne"/>
              </a:rPr>
              <a:t> </a:t>
            </a:r>
            <a:r>
              <a:rPr lang="en-CA" b="0" i="0" u="none" strike="noStrike">
                <a:solidFill>
                  <a:srgbClr val="0D0D0D"/>
                </a:solidFill>
                <a:effectLst/>
                <a:latin typeface="Söhne"/>
              </a:rPr>
              <a:t>to</a:t>
            </a:r>
            <a:r>
              <a:rPr lang="en-CA" b="1" i="0" u="none" strike="noStrike">
                <a:solidFill>
                  <a:srgbClr val="0D0D0D"/>
                </a:solidFill>
                <a:effectLst/>
                <a:latin typeface="Söhne"/>
              </a:rPr>
              <a:t> </a:t>
            </a:r>
            <a:r>
              <a:rPr lang="en-CA" b="0" i="0" u="none" strike="noStrike">
                <a:solidFill>
                  <a:srgbClr val="0D0D0D"/>
                </a:solidFill>
                <a:effectLst/>
                <a:latin typeface="Söhne"/>
              </a:rPr>
              <a:t>External</a:t>
            </a:r>
            <a:r>
              <a:rPr lang="en-CA" b="1" i="0" u="none" strike="noStrike">
                <a:solidFill>
                  <a:srgbClr val="0D0D0D"/>
                </a:solidFill>
                <a:effectLst/>
                <a:latin typeface="Söhne"/>
              </a:rPr>
              <a:t> </a:t>
            </a:r>
            <a:r>
              <a:rPr lang="en-CA" b="0" i="0" u="none" strike="noStrike">
                <a:solidFill>
                  <a:srgbClr val="0D0D0D"/>
                </a:solidFill>
                <a:effectLst/>
                <a:latin typeface="Söhne"/>
              </a:rPr>
              <a:t>Factors</a:t>
            </a:r>
            <a:r>
              <a:rPr lang="en-CA" b="1" i="0" u="none" strike="noStrike">
                <a:solidFill>
                  <a:srgbClr val="0D0D0D"/>
                </a:solidFill>
                <a:effectLst/>
                <a:latin typeface="Söhne"/>
              </a:rPr>
              <a:t>.</a:t>
            </a:r>
            <a:endParaRPr lang="en-CA" b="0" i="0" u="none" strike="noStrike">
              <a:solidFill>
                <a:srgbClr val="0D0D0D"/>
              </a:solidFill>
              <a:effectLst/>
              <a:highlight>
                <a:srgbClr val="FFFFFF"/>
              </a:highligh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9A5A7F84-4DAA-8F4E-B5CF-28516DB9D240}" type="slidenum">
              <a:rPr lang="en-US" smtClean="0"/>
              <a:t>20</a:t>
            </a:fld>
            <a:endParaRPr lang="en-US"/>
          </a:p>
        </p:txBody>
      </p:sp>
    </p:spTree>
    <p:extLst>
      <p:ext uri="{BB962C8B-B14F-4D97-AF65-F5344CB8AC3E}">
        <p14:creationId xmlns:p14="http://schemas.microsoft.com/office/powerpoint/2010/main" val="1866600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will discuss these two components and how we built them in more detail</a:t>
            </a:r>
          </a:p>
        </p:txBody>
      </p:sp>
      <p:sp>
        <p:nvSpPr>
          <p:cNvPr id="4" name="Slide Number Placeholder 3"/>
          <p:cNvSpPr>
            <a:spLocks noGrp="1"/>
          </p:cNvSpPr>
          <p:nvPr>
            <p:ph type="sldNum" sz="quarter" idx="5"/>
          </p:nvPr>
        </p:nvSpPr>
        <p:spPr/>
        <p:txBody>
          <a:bodyPr/>
          <a:lstStyle/>
          <a:p>
            <a:fld id="{9A5A7F84-4DAA-8F4E-B5CF-28516DB9D240}" type="slidenum">
              <a:rPr lang="en-US" smtClean="0"/>
              <a:t>21</a:t>
            </a:fld>
            <a:endParaRPr lang="en-US"/>
          </a:p>
        </p:txBody>
      </p:sp>
    </p:spTree>
    <p:extLst>
      <p:ext uri="{BB962C8B-B14F-4D97-AF65-F5344CB8AC3E}">
        <p14:creationId xmlns:p14="http://schemas.microsoft.com/office/powerpoint/2010/main" val="3424171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developed various iterations of the LSTM</a:t>
            </a:r>
          </a:p>
          <a:p>
            <a:pPr marL="628650" lvl="1" indent="-171450">
              <a:buFont typeface="Arial" panose="020B0604020202020204" pitchFamily="34" charset="0"/>
              <a:buChar char="•"/>
            </a:pPr>
            <a:r>
              <a:rPr lang="en-US"/>
              <a:t>First, we made a univariate LSTM that predicted the overall city average occupancy rate</a:t>
            </a:r>
          </a:p>
          <a:p>
            <a:pPr marL="628650" lvl="1" indent="-171450">
              <a:buFont typeface="Arial" panose="020B0604020202020204" pitchFamily="34" charset="0"/>
              <a:buChar char="•"/>
            </a:pPr>
            <a:r>
              <a:rPr lang="en-US"/>
              <a:t>Next, we built a multivariate LSTM that also predicted the overall city average occupancy rate</a:t>
            </a:r>
          </a:p>
          <a:p>
            <a:pPr marL="171450" lvl="0" indent="-171450">
              <a:buFont typeface="Arial" panose="020B0604020202020204" pitchFamily="34" charset="0"/>
              <a:buChar char="•"/>
            </a:pPr>
            <a:r>
              <a:rPr lang="en-US"/>
              <a:t>These two models had moderate forecasting performance for nightly city average BUT weak forecasting performance for individual shelters</a:t>
            </a:r>
          </a:p>
          <a:p>
            <a:pPr marL="171450" lvl="0" indent="-171450">
              <a:buFont typeface="Arial" panose="020B0604020202020204" pitchFamily="34" charset="0"/>
              <a:buChar char="•"/>
            </a:pPr>
            <a:r>
              <a:rPr lang="en-US"/>
              <a:t>Finally, we came up with the idea of a geospatial multivariate LSTM for individual shelter predictions</a:t>
            </a:r>
          </a:p>
        </p:txBody>
      </p:sp>
      <p:sp>
        <p:nvSpPr>
          <p:cNvPr id="4" name="Slide Number Placeholder 3"/>
          <p:cNvSpPr>
            <a:spLocks noGrp="1"/>
          </p:cNvSpPr>
          <p:nvPr>
            <p:ph type="sldNum" sz="quarter" idx="5"/>
          </p:nvPr>
        </p:nvSpPr>
        <p:spPr/>
        <p:txBody>
          <a:bodyPr/>
          <a:lstStyle/>
          <a:p>
            <a:fld id="{9A5A7F84-4DAA-8F4E-B5CF-28516DB9D240}" type="slidenum">
              <a:rPr lang="en-US" smtClean="0"/>
              <a:t>23</a:t>
            </a:fld>
            <a:endParaRPr lang="en-US"/>
          </a:p>
        </p:txBody>
      </p:sp>
    </p:spTree>
    <p:extLst>
      <p:ext uri="{BB962C8B-B14F-4D97-AF65-F5344CB8AC3E}">
        <p14:creationId xmlns:p14="http://schemas.microsoft.com/office/powerpoint/2010/main" val="3880772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A5A7F84-4DAA-8F4E-B5CF-28516DB9D240}" type="slidenum">
              <a:rPr lang="en-US" smtClean="0"/>
              <a:t>24</a:t>
            </a:fld>
            <a:endParaRPr lang="en-US"/>
          </a:p>
        </p:txBody>
      </p:sp>
    </p:spTree>
    <p:extLst>
      <p:ext uri="{BB962C8B-B14F-4D97-AF65-F5344CB8AC3E}">
        <p14:creationId xmlns:p14="http://schemas.microsoft.com/office/powerpoint/2010/main" val="1364112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found that there was correlation in the occupancy rate based on the location of the shelter</a:t>
            </a:r>
          </a:p>
          <a:p>
            <a:pPr marL="171450" indent="-171450">
              <a:buFont typeface="Arial" panose="020B0604020202020204" pitchFamily="34" charset="0"/>
              <a:buChar char="•"/>
            </a:pPr>
            <a:r>
              <a:rPr lang="en-US" dirty="0"/>
              <a:t>This gave us the idea to use geospatial multivariate </a:t>
            </a:r>
            <a:r>
              <a:rPr lang="en-US" dirty="0" err="1"/>
              <a:t>lstm</a:t>
            </a:r>
            <a:r>
              <a:rPr lang="en-US" dirty="0"/>
              <a:t> was designed to consider location based grouping of shelters</a:t>
            </a:r>
          </a:p>
          <a:p>
            <a:pPr marL="171450" indent="-171450">
              <a:buFont typeface="Arial" panose="020B0604020202020204" pitchFamily="34" charset="0"/>
              <a:buChar char="•"/>
            </a:pPr>
            <a:r>
              <a:rPr lang="en-US" dirty="0"/>
              <a:t>This clustering of shelters based on their location allowed us to reduce the dimensionality and complexity of the data while improving the accuracy and specificity of our forecasting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model design is…. </a:t>
            </a:r>
          </a:p>
          <a:p>
            <a:pPr algn="l">
              <a:buFont typeface="Arial" panose="020B0604020202020204" pitchFamily="34" charset="0"/>
              <a:buChar char="•"/>
            </a:pPr>
            <a:r>
              <a:rPr lang="en-CA" b="1" i="0" u="none" strike="noStrike" dirty="0">
                <a:solidFill>
                  <a:srgbClr val="0D0D0D"/>
                </a:solidFill>
                <a:effectLst/>
                <a:latin typeface="Söhne"/>
              </a:rPr>
              <a:t>Complex Architecture</a:t>
            </a:r>
            <a:r>
              <a:rPr lang="en-CA" b="0" i="0" u="none" strike="noStrike" dirty="0">
                <a:solidFill>
                  <a:srgbClr val="0D0D0D"/>
                </a:solidFill>
                <a:effectLst/>
                <a:latin typeface="Söhne"/>
              </a:rPr>
              <a:t>: Utilizes multiple stacked LSTM layers to capture temporal dependencies, complemented by fully connected layers for output processing, enhancing the model's ability to handle sequential data effectively.</a:t>
            </a:r>
          </a:p>
          <a:p>
            <a:pPr algn="l">
              <a:buFont typeface="Arial" panose="020B0604020202020204" pitchFamily="34" charset="0"/>
              <a:buChar char="•"/>
            </a:pPr>
            <a:r>
              <a:rPr lang="en-CA" b="1" i="0" u="none" strike="noStrike" dirty="0">
                <a:solidFill>
                  <a:srgbClr val="0D0D0D"/>
                </a:solidFill>
                <a:effectLst/>
                <a:latin typeface="Söhne"/>
              </a:rPr>
              <a:t>Sequential Data Processing</a:t>
            </a:r>
            <a:r>
              <a:rPr lang="en-CA" b="0" i="0" u="none" strike="noStrike" dirty="0">
                <a:solidFill>
                  <a:srgbClr val="0D0D0D"/>
                </a:solidFill>
                <a:effectLst/>
                <a:latin typeface="Söhne"/>
              </a:rPr>
              <a:t>: Employs a batch-first approach in LSTM layers, initializing hidden and cell states to zero, and processes data sequentially to accurately predict based on historical context.</a:t>
            </a:r>
          </a:p>
          <a:p>
            <a:pPr algn="l">
              <a:buFont typeface="Arial" panose="020B0604020202020204" pitchFamily="34" charset="0"/>
              <a:buChar char="•"/>
            </a:pPr>
            <a:r>
              <a:rPr lang="en-CA" b="1" i="0" u="none" strike="noStrike" dirty="0">
                <a:solidFill>
                  <a:srgbClr val="0D0D0D"/>
                </a:solidFill>
                <a:effectLst/>
                <a:latin typeface="Söhne"/>
              </a:rPr>
              <a:t>Flexible and Scalable</a:t>
            </a:r>
            <a:r>
              <a:rPr lang="en-CA" b="0" i="0" u="none" strike="noStrike" dirty="0">
                <a:solidFill>
                  <a:srgbClr val="0D0D0D"/>
                </a:solidFill>
                <a:effectLst/>
                <a:latin typeface="Söhne"/>
              </a:rPr>
              <a:t>: Designed to be adaptable with varying input sizes and configurations based on different data grouping schemas, allowing the model to be scalable and applicable across various forecasting scenarios.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A5A7F84-4DAA-8F4E-B5CF-28516DB9D240}" type="slidenum">
              <a:rPr lang="en-US" smtClean="0"/>
              <a:t>25</a:t>
            </a:fld>
            <a:endParaRPr lang="en-US"/>
          </a:p>
        </p:txBody>
      </p:sp>
    </p:spTree>
    <p:extLst>
      <p:ext uri="{BB962C8B-B14F-4D97-AF65-F5344CB8AC3E}">
        <p14:creationId xmlns:p14="http://schemas.microsoft.com/office/powerpoint/2010/main" val="2674493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 order to effectively cluster the shelters, we needed to understand the geography of the </a:t>
            </a:r>
            <a:r>
              <a:rPr lang="en-US" err="1"/>
              <a:t>sheters</a:t>
            </a:r>
            <a:endParaRPr lang="en-US"/>
          </a:p>
          <a:p>
            <a:pPr marL="171450" indent="-171450">
              <a:buFont typeface="Arial" panose="020B0604020202020204" pitchFamily="34" charset="0"/>
              <a:buChar char="•"/>
            </a:pPr>
            <a:r>
              <a:rPr lang="en-US"/>
              <a:t>Here in figure 6, we see the spread of shelters across the city</a:t>
            </a:r>
          </a:p>
          <a:p>
            <a:pPr marL="171450" indent="-171450">
              <a:buFont typeface="Arial" panose="020B0604020202020204" pitchFamily="34" charset="0"/>
              <a:buChar char="•"/>
            </a:pPr>
            <a:r>
              <a:rPr lang="en-US"/>
              <a:t>To the right in figure 7, we see this same mapping of shelters plotted on a longitude vs latitude plot of shelter locations</a:t>
            </a:r>
          </a:p>
          <a:p>
            <a:pPr marL="171450" indent="-171450">
              <a:buFont typeface="Arial" panose="020B0604020202020204" pitchFamily="34" charset="0"/>
              <a:buChar char="•"/>
            </a:pPr>
            <a:r>
              <a:rPr lang="en-US"/>
              <a:t>We attempted to use two different methods to cluster the shelters</a:t>
            </a:r>
          </a:p>
        </p:txBody>
      </p:sp>
      <p:sp>
        <p:nvSpPr>
          <p:cNvPr id="4" name="Slide Number Placeholder 3"/>
          <p:cNvSpPr>
            <a:spLocks noGrp="1"/>
          </p:cNvSpPr>
          <p:nvPr>
            <p:ph type="sldNum" sz="quarter" idx="5"/>
          </p:nvPr>
        </p:nvSpPr>
        <p:spPr/>
        <p:txBody>
          <a:bodyPr/>
          <a:lstStyle/>
          <a:p>
            <a:fld id="{9A5A7F84-4DAA-8F4E-B5CF-28516DB9D240}" type="slidenum">
              <a:rPr lang="en-US" smtClean="0"/>
              <a:t>26</a:t>
            </a:fld>
            <a:endParaRPr lang="en-US"/>
          </a:p>
        </p:txBody>
      </p:sp>
    </p:spTree>
    <p:extLst>
      <p:ext uri="{BB962C8B-B14F-4D97-AF65-F5344CB8AC3E}">
        <p14:creationId xmlns:p14="http://schemas.microsoft.com/office/powerpoint/2010/main" val="3713558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First, we used distortion analysis</a:t>
            </a:r>
          </a:p>
          <a:p>
            <a:pPr marL="171450" indent="-171450">
              <a:buFont typeface="Arial" panose="020B0604020202020204" pitchFamily="34" charset="0"/>
              <a:buChar char="•"/>
            </a:pPr>
            <a:r>
              <a:rPr lang="en-US"/>
              <a:t>This analysis told us to use four centroids</a:t>
            </a:r>
          </a:p>
          <a:p>
            <a:pPr marL="171450" indent="-171450">
              <a:buFont typeface="Arial" panose="020B0604020202020204" pitchFamily="34" charset="0"/>
              <a:buChar char="•"/>
            </a:pPr>
            <a:r>
              <a:rPr lang="en-US"/>
              <a:t>We then plotted these four centroids on the longitude latitude plot and colour coded the shelters that correspond to each centroid</a:t>
            </a:r>
          </a:p>
          <a:p>
            <a:pPr marL="628650" lvl="1" indent="-171450">
              <a:buFont typeface="Arial" panose="020B0604020202020204" pitchFamily="34" charset="0"/>
              <a:buChar char="•"/>
            </a:pPr>
            <a:r>
              <a:rPr lang="en-US"/>
              <a:t>Although it is difficult to see, you can see that these five red shelters correspond to this centroid, these blue ones correspond to this centroid, and so on</a:t>
            </a:r>
          </a:p>
        </p:txBody>
      </p:sp>
      <p:sp>
        <p:nvSpPr>
          <p:cNvPr id="4" name="Slide Number Placeholder 3"/>
          <p:cNvSpPr>
            <a:spLocks noGrp="1"/>
          </p:cNvSpPr>
          <p:nvPr>
            <p:ph type="sldNum" sz="quarter" idx="5"/>
          </p:nvPr>
        </p:nvSpPr>
        <p:spPr/>
        <p:txBody>
          <a:bodyPr/>
          <a:lstStyle/>
          <a:p>
            <a:fld id="{9A5A7F84-4DAA-8F4E-B5CF-28516DB9D240}" type="slidenum">
              <a:rPr lang="en-US" smtClean="0"/>
              <a:t>27</a:t>
            </a:fld>
            <a:endParaRPr lang="en-US"/>
          </a:p>
        </p:txBody>
      </p:sp>
    </p:spTree>
    <p:extLst>
      <p:ext uri="{BB962C8B-B14F-4D97-AF65-F5344CB8AC3E}">
        <p14:creationId xmlns:p14="http://schemas.microsoft.com/office/powerpoint/2010/main" val="333935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When training the model using this clustering, we found that the results were not as good as we had hoped</a:t>
            </a:r>
          </a:p>
          <a:p>
            <a:pPr marL="171450" indent="-171450">
              <a:buFont typeface="Arial" panose="020B0604020202020204" pitchFamily="34" charset="0"/>
              <a:buChar char="•"/>
            </a:pPr>
            <a:r>
              <a:rPr lang="en-US"/>
              <a:t>As a result, we decided to explore another method</a:t>
            </a:r>
          </a:p>
        </p:txBody>
      </p:sp>
      <p:sp>
        <p:nvSpPr>
          <p:cNvPr id="4" name="Slide Number Placeholder 3"/>
          <p:cNvSpPr>
            <a:spLocks noGrp="1"/>
          </p:cNvSpPr>
          <p:nvPr>
            <p:ph type="sldNum" sz="quarter" idx="5"/>
          </p:nvPr>
        </p:nvSpPr>
        <p:spPr/>
        <p:txBody>
          <a:bodyPr/>
          <a:lstStyle/>
          <a:p>
            <a:fld id="{9A5A7F84-4DAA-8F4E-B5CF-28516DB9D240}" type="slidenum">
              <a:rPr lang="en-US" smtClean="0"/>
              <a:t>28</a:t>
            </a:fld>
            <a:endParaRPr lang="en-US"/>
          </a:p>
        </p:txBody>
      </p:sp>
    </p:spTree>
    <p:extLst>
      <p:ext uri="{BB962C8B-B14F-4D97-AF65-F5344CB8AC3E}">
        <p14:creationId xmlns:p14="http://schemas.microsoft.com/office/powerpoint/2010/main" val="2412914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Next, we explored determining the clusters with correlation analysis</a:t>
            </a:r>
          </a:p>
          <a:p>
            <a:pPr marL="171450" indent="-171450">
              <a:buFont typeface="Arial" panose="020B0604020202020204" pitchFamily="34" charset="0"/>
              <a:buChar char="•"/>
            </a:pPr>
            <a:r>
              <a:rPr lang="en-US"/>
              <a:t>This method of analysis determined that we should us 8 clusters, as seen in figure 10</a:t>
            </a:r>
          </a:p>
          <a:p>
            <a:pPr marL="171450" indent="-171450">
              <a:buFont typeface="Arial" panose="020B0604020202020204" pitchFamily="34" charset="0"/>
              <a:buChar char="•"/>
            </a:pPr>
            <a:r>
              <a:rPr lang="en-US"/>
              <a:t>Like with distortion analysis, we visualized these clusters on the longitude and latitude plot as seen in figure 11</a:t>
            </a:r>
          </a:p>
        </p:txBody>
      </p:sp>
      <p:sp>
        <p:nvSpPr>
          <p:cNvPr id="4" name="Slide Number Placeholder 3"/>
          <p:cNvSpPr>
            <a:spLocks noGrp="1"/>
          </p:cNvSpPr>
          <p:nvPr>
            <p:ph type="sldNum" sz="quarter" idx="5"/>
          </p:nvPr>
        </p:nvSpPr>
        <p:spPr/>
        <p:txBody>
          <a:bodyPr/>
          <a:lstStyle/>
          <a:p>
            <a:fld id="{9A5A7F84-4DAA-8F4E-B5CF-28516DB9D240}" type="slidenum">
              <a:rPr lang="en-US" smtClean="0"/>
              <a:t>29</a:t>
            </a:fld>
            <a:endParaRPr lang="en-US"/>
          </a:p>
        </p:txBody>
      </p:sp>
    </p:spTree>
    <p:extLst>
      <p:ext uri="{BB962C8B-B14F-4D97-AF65-F5344CB8AC3E}">
        <p14:creationId xmlns:p14="http://schemas.microsoft.com/office/powerpoint/2010/main" val="3023703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model training when using correlation analysis was better than with distortion analysis, so we decided to select 8 clusters for our final model</a:t>
            </a:r>
          </a:p>
        </p:txBody>
      </p:sp>
      <p:sp>
        <p:nvSpPr>
          <p:cNvPr id="4" name="Slide Number Placeholder 3"/>
          <p:cNvSpPr>
            <a:spLocks noGrp="1"/>
          </p:cNvSpPr>
          <p:nvPr>
            <p:ph type="sldNum" sz="quarter" idx="5"/>
          </p:nvPr>
        </p:nvSpPr>
        <p:spPr/>
        <p:txBody>
          <a:bodyPr/>
          <a:lstStyle/>
          <a:p>
            <a:fld id="{9A5A7F84-4DAA-8F4E-B5CF-28516DB9D240}" type="slidenum">
              <a:rPr lang="en-US" smtClean="0"/>
              <a:t>30</a:t>
            </a:fld>
            <a:endParaRPr lang="en-US"/>
          </a:p>
        </p:txBody>
      </p:sp>
    </p:spTree>
    <p:extLst>
      <p:ext uri="{BB962C8B-B14F-4D97-AF65-F5344CB8AC3E}">
        <p14:creationId xmlns:p14="http://schemas.microsoft.com/office/powerpoint/2010/main" val="3186741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India</a:t>
            </a:r>
          </a:p>
          <a:p>
            <a:endParaRPr lang="en-US"/>
          </a:p>
        </p:txBody>
      </p:sp>
      <p:sp>
        <p:nvSpPr>
          <p:cNvPr id="4" name="Slide Number Placeholder 3"/>
          <p:cNvSpPr>
            <a:spLocks noGrp="1"/>
          </p:cNvSpPr>
          <p:nvPr>
            <p:ph type="sldNum" sz="quarter" idx="5"/>
          </p:nvPr>
        </p:nvSpPr>
        <p:spPr/>
        <p:txBody>
          <a:bodyPr/>
          <a:lstStyle/>
          <a:p>
            <a:fld id="{9A5A7F84-4DAA-8F4E-B5CF-28516DB9D240}" type="slidenum">
              <a:rPr lang="en-US" smtClean="0"/>
              <a:t>3</a:t>
            </a:fld>
            <a:endParaRPr lang="en-US"/>
          </a:p>
        </p:txBody>
      </p:sp>
    </p:spTree>
    <p:extLst>
      <p:ext uri="{BB962C8B-B14F-4D97-AF65-F5344CB8AC3E}">
        <p14:creationId xmlns:p14="http://schemas.microsoft.com/office/powerpoint/2010/main" val="2720108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Nida</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Recalling our earlier slide on data analysis, our initial correlation analysis highlighted trends in the data that were linked to features that we had not specifically explored in our LSTM</a:t>
            </a:r>
          </a:p>
          <a:p>
            <a:pPr marL="171450" indent="-171450">
              <a:buFont typeface="Arial" panose="020B0604020202020204" pitchFamily="34" charset="0"/>
              <a:buChar char="•"/>
            </a:pPr>
            <a:r>
              <a:rPr lang="en-US"/>
              <a:t>As a result, once the LSTM was built we decided to explore how we might be able to adjust these generic predictions based on the attributes of individual shelters</a:t>
            </a:r>
          </a:p>
          <a:p>
            <a:pPr marL="171450" indent="-171450">
              <a:buFont typeface="Arial" panose="020B0604020202020204" pitchFamily="34" charset="0"/>
              <a:buChar char="•"/>
            </a:pPr>
            <a:r>
              <a:rPr lang="en-US"/>
              <a:t>In the chart on the right here, we plotted the average difference in occupancy sector by shelter compared to the city-average </a:t>
            </a:r>
            <a:r>
              <a:rPr lang="en-US">
                <a:sym typeface="Wingdings" pitchFamily="2" charset="2"/>
              </a:rPr>
              <a:t> here you can see that family shelters are typically around 1.5% more occupied while youth shelters are 2% less occupied</a:t>
            </a:r>
          </a:p>
          <a:p>
            <a:pPr marL="171450" indent="-171450">
              <a:buFont typeface="Arial" panose="020B0604020202020204" pitchFamily="34" charset="0"/>
              <a:buChar char="•"/>
            </a:pPr>
            <a:r>
              <a:rPr lang="en-US">
                <a:sym typeface="Wingdings" pitchFamily="2" charset="2"/>
              </a:rPr>
              <a:t>After testing out this adjustment idea on our baseline model and seeing very favourable results, we decided to incorporate it into our final model design</a:t>
            </a:r>
            <a:endParaRPr lang="en-US"/>
          </a:p>
        </p:txBody>
      </p:sp>
      <p:sp>
        <p:nvSpPr>
          <p:cNvPr id="4" name="Slide Number Placeholder 3"/>
          <p:cNvSpPr>
            <a:spLocks noGrp="1"/>
          </p:cNvSpPr>
          <p:nvPr>
            <p:ph type="sldNum" sz="quarter" idx="5"/>
          </p:nvPr>
        </p:nvSpPr>
        <p:spPr/>
        <p:txBody>
          <a:bodyPr/>
          <a:lstStyle/>
          <a:p>
            <a:fld id="{9A5A7F84-4DAA-8F4E-B5CF-28516DB9D240}" type="slidenum">
              <a:rPr lang="en-US" smtClean="0"/>
              <a:t>31</a:t>
            </a:fld>
            <a:endParaRPr lang="en-US"/>
          </a:p>
        </p:txBody>
      </p:sp>
    </p:spTree>
    <p:extLst>
      <p:ext uri="{BB962C8B-B14F-4D97-AF65-F5344CB8AC3E}">
        <p14:creationId xmlns:p14="http://schemas.microsoft.com/office/powerpoint/2010/main" val="3469054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Nida</a:t>
            </a:r>
          </a:p>
        </p:txBody>
      </p:sp>
      <p:sp>
        <p:nvSpPr>
          <p:cNvPr id="4" name="Slide Number Placeholder 3"/>
          <p:cNvSpPr>
            <a:spLocks noGrp="1"/>
          </p:cNvSpPr>
          <p:nvPr>
            <p:ph type="sldNum" sz="quarter" idx="5"/>
          </p:nvPr>
        </p:nvSpPr>
        <p:spPr/>
        <p:txBody>
          <a:bodyPr/>
          <a:lstStyle/>
          <a:p>
            <a:fld id="{9A5A7F84-4DAA-8F4E-B5CF-28516DB9D240}" type="slidenum">
              <a:rPr lang="en-US" smtClean="0"/>
              <a:t>32</a:t>
            </a:fld>
            <a:endParaRPr lang="en-US"/>
          </a:p>
        </p:txBody>
      </p:sp>
    </p:spTree>
    <p:extLst>
      <p:ext uri="{BB962C8B-B14F-4D97-AF65-F5344CB8AC3E}">
        <p14:creationId xmlns:p14="http://schemas.microsoft.com/office/powerpoint/2010/main" val="574322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Nida</a:t>
            </a:r>
          </a:p>
        </p:txBody>
      </p:sp>
      <p:sp>
        <p:nvSpPr>
          <p:cNvPr id="4" name="Slide Number Placeholder 3"/>
          <p:cNvSpPr>
            <a:spLocks noGrp="1"/>
          </p:cNvSpPr>
          <p:nvPr>
            <p:ph type="sldNum" sz="quarter" idx="5"/>
          </p:nvPr>
        </p:nvSpPr>
        <p:spPr/>
        <p:txBody>
          <a:bodyPr/>
          <a:lstStyle/>
          <a:p>
            <a:fld id="{9A5A7F84-4DAA-8F4E-B5CF-28516DB9D240}" type="slidenum">
              <a:rPr lang="en-US" smtClean="0"/>
              <a:t>33</a:t>
            </a:fld>
            <a:endParaRPr lang="en-US"/>
          </a:p>
        </p:txBody>
      </p:sp>
    </p:spTree>
    <p:extLst>
      <p:ext uri="{BB962C8B-B14F-4D97-AF65-F5344CB8AC3E}">
        <p14:creationId xmlns:p14="http://schemas.microsoft.com/office/powerpoint/2010/main" val="4048431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Nida</a:t>
            </a:r>
          </a:p>
        </p:txBody>
      </p:sp>
      <p:sp>
        <p:nvSpPr>
          <p:cNvPr id="4" name="Slide Number Placeholder 3"/>
          <p:cNvSpPr>
            <a:spLocks noGrp="1"/>
          </p:cNvSpPr>
          <p:nvPr>
            <p:ph type="sldNum" sz="quarter" idx="5"/>
          </p:nvPr>
        </p:nvSpPr>
        <p:spPr/>
        <p:txBody>
          <a:bodyPr/>
          <a:lstStyle/>
          <a:p>
            <a:fld id="{9A5A7F84-4DAA-8F4E-B5CF-28516DB9D240}" type="slidenum">
              <a:rPr lang="en-US" smtClean="0"/>
              <a:t>34</a:t>
            </a:fld>
            <a:endParaRPr lang="en-US"/>
          </a:p>
        </p:txBody>
      </p:sp>
    </p:spTree>
    <p:extLst>
      <p:ext uri="{BB962C8B-B14F-4D97-AF65-F5344CB8AC3E}">
        <p14:creationId xmlns:p14="http://schemas.microsoft.com/office/powerpoint/2010/main" val="3232659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Nida</a:t>
            </a:r>
          </a:p>
        </p:txBody>
      </p:sp>
      <p:sp>
        <p:nvSpPr>
          <p:cNvPr id="4" name="Slide Number Placeholder 3"/>
          <p:cNvSpPr>
            <a:spLocks noGrp="1"/>
          </p:cNvSpPr>
          <p:nvPr>
            <p:ph type="sldNum" sz="quarter" idx="5"/>
          </p:nvPr>
        </p:nvSpPr>
        <p:spPr/>
        <p:txBody>
          <a:bodyPr/>
          <a:lstStyle/>
          <a:p>
            <a:fld id="{9A5A7F84-4DAA-8F4E-B5CF-28516DB9D240}" type="slidenum">
              <a:rPr lang="en-US" smtClean="0"/>
              <a:t>35</a:t>
            </a:fld>
            <a:endParaRPr lang="en-US"/>
          </a:p>
        </p:txBody>
      </p:sp>
    </p:spTree>
    <p:extLst>
      <p:ext uri="{BB962C8B-B14F-4D97-AF65-F5344CB8AC3E}">
        <p14:creationId xmlns:p14="http://schemas.microsoft.com/office/powerpoint/2010/main" val="3647495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5A7F84-4DAA-8F4E-B5CF-28516DB9D240}" type="slidenum">
              <a:rPr lang="en-US" smtClean="0"/>
              <a:t>37</a:t>
            </a:fld>
            <a:endParaRPr lang="en-US"/>
          </a:p>
        </p:txBody>
      </p:sp>
    </p:spTree>
    <p:extLst>
      <p:ext uri="{BB962C8B-B14F-4D97-AF65-F5344CB8AC3E}">
        <p14:creationId xmlns:p14="http://schemas.microsoft.com/office/powerpoint/2010/main" val="929471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India</a:t>
            </a:r>
          </a:p>
        </p:txBody>
      </p:sp>
      <p:sp>
        <p:nvSpPr>
          <p:cNvPr id="4" name="Slide Number Placeholder 3"/>
          <p:cNvSpPr>
            <a:spLocks noGrp="1"/>
          </p:cNvSpPr>
          <p:nvPr>
            <p:ph type="sldNum" sz="quarter" idx="5"/>
          </p:nvPr>
        </p:nvSpPr>
        <p:spPr/>
        <p:txBody>
          <a:bodyPr/>
          <a:lstStyle/>
          <a:p>
            <a:fld id="{9A5A7F84-4DAA-8F4E-B5CF-28516DB9D240}" type="slidenum">
              <a:rPr lang="en-US" smtClean="0"/>
              <a:t>38</a:t>
            </a:fld>
            <a:endParaRPr lang="en-US"/>
          </a:p>
        </p:txBody>
      </p:sp>
    </p:spTree>
    <p:extLst>
      <p:ext uri="{BB962C8B-B14F-4D97-AF65-F5344CB8AC3E}">
        <p14:creationId xmlns:p14="http://schemas.microsoft.com/office/powerpoint/2010/main" val="2499630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u="none" strike="noStrike">
                <a:solidFill>
                  <a:srgbClr val="0D0D0D"/>
                </a:solidFill>
                <a:effectLst/>
                <a:latin typeface="Söhne"/>
              </a:rPr>
              <a:t>India</a:t>
            </a:r>
          </a:p>
          <a:p>
            <a:pPr algn="l">
              <a:buFont typeface="Arial" panose="020B0604020202020204" pitchFamily="34" charset="0"/>
              <a:buChar char="•"/>
            </a:pPr>
            <a:r>
              <a:rPr lang="en-CA" b="1" i="0" u="none" strike="noStrike">
                <a:solidFill>
                  <a:srgbClr val="0D0D0D"/>
                </a:solidFill>
                <a:effectLst/>
                <a:latin typeface="Söhne"/>
              </a:rPr>
              <a:t> Application of Academic Knowledge</a:t>
            </a:r>
            <a:r>
              <a:rPr lang="en-CA" b="0" i="0" u="none" strike="noStrike">
                <a:solidFill>
                  <a:srgbClr val="0D0D0D"/>
                </a:solidFill>
                <a:effectLst/>
                <a:latin typeface="Söhne"/>
              </a:rPr>
              <a:t>: Successfully transitioned theoretical knowledge from an academic setting to solve real-life challenges by implementing advanced machine learning techniques—such as LSTM networks and clustering algorithms—to enhance operational efficiency and decision-making in Toronto's homeless shelter system. This experience underscored the practical value of academic learning in addressing pressing societal issues.</a:t>
            </a:r>
          </a:p>
          <a:p>
            <a:pPr algn="l">
              <a:buFont typeface="Arial" panose="020B0604020202020204" pitchFamily="34" charset="0"/>
              <a:buChar char="•"/>
            </a:pPr>
            <a:r>
              <a:rPr lang="en-CA" b="1" i="0" u="none" strike="noStrike">
                <a:solidFill>
                  <a:srgbClr val="0D0D0D"/>
                </a:solidFill>
                <a:effectLst/>
                <a:latin typeface="Söhne"/>
              </a:rPr>
              <a:t> Advancement of Technical Skills: </a:t>
            </a:r>
            <a:r>
              <a:rPr lang="en-CA" b="0" i="0" u="none" strike="noStrike">
                <a:solidFill>
                  <a:srgbClr val="0D0D0D"/>
                </a:solidFill>
                <a:effectLst/>
                <a:latin typeface="Söhne"/>
              </a:rPr>
              <a:t>Gained in-depth expertise in advanced machine learning techniques, specifically in building and tuning LSTM models for time-series forecasting.</a:t>
            </a:r>
          </a:p>
        </p:txBody>
      </p:sp>
      <p:sp>
        <p:nvSpPr>
          <p:cNvPr id="4" name="Slide Number Placeholder 3"/>
          <p:cNvSpPr>
            <a:spLocks noGrp="1"/>
          </p:cNvSpPr>
          <p:nvPr>
            <p:ph type="sldNum" sz="quarter" idx="5"/>
          </p:nvPr>
        </p:nvSpPr>
        <p:spPr/>
        <p:txBody>
          <a:bodyPr/>
          <a:lstStyle/>
          <a:p>
            <a:fld id="{9A5A7F84-4DAA-8F4E-B5CF-28516DB9D240}" type="slidenum">
              <a:rPr lang="en-US" smtClean="0"/>
              <a:t>39</a:t>
            </a:fld>
            <a:endParaRPr lang="en-US"/>
          </a:p>
        </p:txBody>
      </p:sp>
    </p:spTree>
    <p:extLst>
      <p:ext uri="{BB962C8B-B14F-4D97-AF65-F5344CB8AC3E}">
        <p14:creationId xmlns:p14="http://schemas.microsoft.com/office/powerpoint/2010/main" val="1655194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India</a:t>
            </a:r>
          </a:p>
        </p:txBody>
      </p:sp>
      <p:sp>
        <p:nvSpPr>
          <p:cNvPr id="4" name="Slide Number Placeholder 3"/>
          <p:cNvSpPr>
            <a:spLocks noGrp="1"/>
          </p:cNvSpPr>
          <p:nvPr>
            <p:ph type="sldNum" sz="quarter" idx="5"/>
          </p:nvPr>
        </p:nvSpPr>
        <p:spPr/>
        <p:txBody>
          <a:bodyPr/>
          <a:lstStyle/>
          <a:p>
            <a:fld id="{9A5A7F84-4DAA-8F4E-B5CF-28516DB9D240}" type="slidenum">
              <a:rPr lang="en-US" smtClean="0"/>
              <a:t>40</a:t>
            </a:fld>
            <a:endParaRPr lang="en-US"/>
          </a:p>
        </p:txBody>
      </p:sp>
    </p:spTree>
    <p:extLst>
      <p:ext uri="{BB962C8B-B14F-4D97-AF65-F5344CB8AC3E}">
        <p14:creationId xmlns:p14="http://schemas.microsoft.com/office/powerpoint/2010/main" val="425156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India</a:t>
            </a:r>
          </a:p>
        </p:txBody>
      </p:sp>
      <p:sp>
        <p:nvSpPr>
          <p:cNvPr id="4" name="Slide Number Placeholder 3"/>
          <p:cNvSpPr>
            <a:spLocks noGrp="1"/>
          </p:cNvSpPr>
          <p:nvPr>
            <p:ph type="sldNum" sz="quarter" idx="5"/>
          </p:nvPr>
        </p:nvSpPr>
        <p:spPr/>
        <p:txBody>
          <a:bodyPr/>
          <a:lstStyle/>
          <a:p>
            <a:fld id="{9A5A7F84-4DAA-8F4E-B5CF-28516DB9D240}" type="slidenum">
              <a:rPr lang="en-US" smtClean="0"/>
              <a:t>41</a:t>
            </a:fld>
            <a:endParaRPr lang="en-US"/>
          </a:p>
        </p:txBody>
      </p:sp>
    </p:spTree>
    <p:extLst>
      <p:ext uri="{BB962C8B-B14F-4D97-AF65-F5344CB8AC3E}">
        <p14:creationId xmlns:p14="http://schemas.microsoft.com/office/powerpoint/2010/main" val="418832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India</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25,000 to 35,000 people are homeless on any given night in Canada</a:t>
            </a:r>
          </a:p>
          <a:p>
            <a:pPr marL="171450" indent="-171450">
              <a:buFont typeface="Arial" panose="020B0604020202020204" pitchFamily="34" charset="0"/>
              <a:buChar char="•"/>
            </a:pPr>
            <a:r>
              <a:rPr lang="en-US"/>
              <a:t>Around 9000 are in Toronto alone</a:t>
            </a:r>
          </a:p>
        </p:txBody>
      </p:sp>
      <p:sp>
        <p:nvSpPr>
          <p:cNvPr id="4" name="Slide Number Placeholder 3"/>
          <p:cNvSpPr>
            <a:spLocks noGrp="1"/>
          </p:cNvSpPr>
          <p:nvPr>
            <p:ph type="sldNum" sz="quarter" idx="5"/>
          </p:nvPr>
        </p:nvSpPr>
        <p:spPr/>
        <p:txBody>
          <a:bodyPr/>
          <a:lstStyle/>
          <a:p>
            <a:fld id="{9A5A7F84-4DAA-8F4E-B5CF-28516DB9D240}" type="slidenum">
              <a:rPr lang="en-US" smtClean="0"/>
              <a:t>4</a:t>
            </a:fld>
            <a:endParaRPr lang="en-US"/>
          </a:p>
        </p:txBody>
      </p:sp>
    </p:spTree>
    <p:extLst>
      <p:ext uri="{BB962C8B-B14F-4D97-AF65-F5344CB8AC3E}">
        <p14:creationId xmlns:p14="http://schemas.microsoft.com/office/powerpoint/2010/main" val="237238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India</a:t>
            </a:r>
          </a:p>
        </p:txBody>
      </p:sp>
      <p:sp>
        <p:nvSpPr>
          <p:cNvPr id="4" name="Slide Number Placeholder 3"/>
          <p:cNvSpPr>
            <a:spLocks noGrp="1"/>
          </p:cNvSpPr>
          <p:nvPr>
            <p:ph type="sldNum" sz="quarter" idx="5"/>
          </p:nvPr>
        </p:nvSpPr>
        <p:spPr/>
        <p:txBody>
          <a:bodyPr/>
          <a:lstStyle/>
          <a:p>
            <a:fld id="{9A5A7F84-4DAA-8F4E-B5CF-28516DB9D240}" type="slidenum">
              <a:rPr lang="en-US" smtClean="0"/>
              <a:t>42</a:t>
            </a:fld>
            <a:endParaRPr lang="en-US"/>
          </a:p>
        </p:txBody>
      </p:sp>
    </p:spTree>
    <p:extLst>
      <p:ext uri="{BB962C8B-B14F-4D97-AF65-F5344CB8AC3E}">
        <p14:creationId xmlns:p14="http://schemas.microsoft.com/office/powerpoint/2010/main" val="179328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India</a:t>
            </a:r>
          </a:p>
          <a:p>
            <a:pPr marL="171450" indent="-171450">
              <a:buFont typeface="Arial" panose="020B0604020202020204" pitchFamily="34" charset="0"/>
              <a:buChar char="•"/>
            </a:pPr>
            <a:endParaRPr lang="en-CA" b="0" i="0" u="none" strike="noStrike" dirty="0">
              <a:solidFill>
                <a:srgbClr val="0D0D0D"/>
              </a:solidFill>
              <a:effectLst/>
              <a:highlight>
                <a:srgbClr val="FFFFFF"/>
              </a:highlight>
              <a:latin typeface="Söhne"/>
            </a:endParaRPr>
          </a:p>
          <a:p>
            <a:pPr marL="171450" indent="-171450">
              <a:buFont typeface="Arial" panose="020B0604020202020204" pitchFamily="34" charset="0"/>
              <a:buChar char="•"/>
            </a:pPr>
            <a:r>
              <a:rPr lang="en-CA" b="0" i="0" u="none" strike="noStrike" dirty="0">
                <a:solidFill>
                  <a:srgbClr val="0D0D0D"/>
                </a:solidFill>
                <a:effectLst/>
                <a:highlight>
                  <a:srgbClr val="FFFFFF"/>
                </a:highlight>
                <a:latin typeface="Söhne"/>
              </a:rPr>
              <a:t>Each year, homelessness imposes a staggering $7 billion cost on Canadian society. </a:t>
            </a:r>
          </a:p>
          <a:p>
            <a:pPr marL="171450" indent="-171450">
              <a:buFont typeface="Arial" panose="020B0604020202020204" pitchFamily="34" charset="0"/>
              <a:buChar char="•"/>
            </a:pPr>
            <a:r>
              <a:rPr lang="en-CA" b="0" i="0" u="none" strike="noStrike" dirty="0">
                <a:solidFill>
                  <a:srgbClr val="0D0D0D"/>
                </a:solidFill>
                <a:effectLst/>
                <a:highlight>
                  <a:srgbClr val="FFFFFF"/>
                </a:highlight>
                <a:latin typeface="Söhne"/>
              </a:rPr>
              <a:t>This figure isn't just a number—it represents the immense human, social, and economic challenges that stem from not having a place to call home.</a:t>
            </a:r>
            <a:endParaRPr lang="en-US" dirty="0"/>
          </a:p>
        </p:txBody>
      </p:sp>
      <p:sp>
        <p:nvSpPr>
          <p:cNvPr id="4" name="Slide Number Placeholder 3"/>
          <p:cNvSpPr>
            <a:spLocks noGrp="1"/>
          </p:cNvSpPr>
          <p:nvPr>
            <p:ph type="sldNum" sz="quarter" idx="5"/>
          </p:nvPr>
        </p:nvSpPr>
        <p:spPr/>
        <p:txBody>
          <a:bodyPr/>
          <a:lstStyle/>
          <a:p>
            <a:fld id="{9A5A7F84-4DAA-8F4E-B5CF-28516DB9D240}" type="slidenum">
              <a:rPr lang="en-US" smtClean="0"/>
              <a:t>5</a:t>
            </a:fld>
            <a:endParaRPr lang="en-US"/>
          </a:p>
        </p:txBody>
      </p:sp>
    </p:spTree>
    <p:extLst>
      <p:ext uri="{BB962C8B-B14F-4D97-AF65-F5344CB8AC3E}">
        <p14:creationId xmlns:p14="http://schemas.microsoft.com/office/powerpoint/2010/main" val="593585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India</a:t>
            </a:r>
          </a:p>
          <a:p>
            <a:pPr marL="171450" indent="-171450">
              <a:buFont typeface="Arial" panose="020B0604020202020204" pitchFamily="34" charset="0"/>
              <a:buChar char="•"/>
            </a:pPr>
            <a:r>
              <a:rPr lang="en-CA" b="0" i="0" u="none" strike="noStrike">
                <a:solidFill>
                  <a:srgbClr val="0D0D0D"/>
                </a:solidFill>
                <a:effectLst/>
                <a:highlight>
                  <a:srgbClr val="FFFFFF"/>
                </a:highlight>
                <a:latin typeface="Söhne"/>
              </a:rPr>
              <a:t>In response to this crisis, the Canadian government is investing $2.2 billion to improve shelters and services for the homeless. </a:t>
            </a:r>
          </a:p>
          <a:p>
            <a:pPr marL="171450" indent="-171450">
              <a:buFont typeface="Arial" panose="020B0604020202020204" pitchFamily="34" charset="0"/>
              <a:buChar char="•"/>
            </a:pPr>
            <a:r>
              <a:rPr lang="en-CA" b="0" i="0" u="none" strike="noStrike">
                <a:solidFill>
                  <a:srgbClr val="0D0D0D"/>
                </a:solidFill>
                <a:effectLst/>
                <a:highlight>
                  <a:srgbClr val="FFFFFF"/>
                </a:highlight>
                <a:latin typeface="Söhne"/>
              </a:rPr>
              <a:t>This substantial investment underscores the commitment to tackling homelessness but also highlights the need for strategic, data-driven approaches to ensure this funding is used effectively.</a:t>
            </a:r>
            <a:endParaRPr lang="en-US"/>
          </a:p>
        </p:txBody>
      </p:sp>
      <p:sp>
        <p:nvSpPr>
          <p:cNvPr id="4" name="Slide Number Placeholder 3"/>
          <p:cNvSpPr>
            <a:spLocks noGrp="1"/>
          </p:cNvSpPr>
          <p:nvPr>
            <p:ph type="sldNum" sz="quarter" idx="5"/>
          </p:nvPr>
        </p:nvSpPr>
        <p:spPr/>
        <p:txBody>
          <a:bodyPr/>
          <a:lstStyle/>
          <a:p>
            <a:fld id="{9A5A7F84-4DAA-8F4E-B5CF-28516DB9D240}" type="slidenum">
              <a:rPr lang="en-US" smtClean="0"/>
              <a:t>6</a:t>
            </a:fld>
            <a:endParaRPr lang="en-US"/>
          </a:p>
        </p:txBody>
      </p:sp>
    </p:spTree>
    <p:extLst>
      <p:ext uri="{BB962C8B-B14F-4D97-AF65-F5344CB8AC3E}">
        <p14:creationId xmlns:p14="http://schemas.microsoft.com/office/powerpoint/2010/main" val="1381700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India</a:t>
            </a:r>
          </a:p>
          <a:p>
            <a:pPr marL="171450" indent="-171450">
              <a:buFont typeface="Arial" panose="020B0604020202020204" pitchFamily="34" charset="0"/>
              <a:buChar char="•"/>
            </a:pPr>
            <a:r>
              <a:rPr lang="en-US"/>
              <a:t>Through our research, we came up with the following problem statement to guide this project…</a:t>
            </a:r>
          </a:p>
          <a:p>
            <a:pPr marL="171450" indent="-171450">
              <a:buFont typeface="Arial" panose="020B0604020202020204" pitchFamily="34" charset="0"/>
              <a:buChar char="•"/>
            </a:pPr>
            <a:r>
              <a:rPr lang="en-US"/>
              <a:t>Problem statement:</a:t>
            </a:r>
          </a:p>
          <a:p>
            <a:pPr marL="171450" indent="-171450">
              <a:buFont typeface="Arial" panose="020B0604020202020204" pitchFamily="34" charset="0"/>
              <a:buChar char="•"/>
            </a:pPr>
            <a:r>
              <a:rPr lang="en-CA" b="0" i="0" u="none" strike="noStrike">
                <a:solidFill>
                  <a:srgbClr val="0D0D0D"/>
                </a:solidFill>
                <a:effectLst/>
                <a:highlight>
                  <a:srgbClr val="FFFFFF"/>
                </a:highlight>
                <a:latin typeface="Söhne"/>
              </a:rPr>
              <a:t>To enhance the efficiency of Toronto's homeless shelter operations, we are developing a machine learning model designed to accurately anticipate fluctuating shelter demands driven by dynamic urban challenges.</a:t>
            </a:r>
            <a:endParaRPr lang="en-US"/>
          </a:p>
        </p:txBody>
      </p:sp>
      <p:sp>
        <p:nvSpPr>
          <p:cNvPr id="4" name="Slide Number Placeholder 3"/>
          <p:cNvSpPr>
            <a:spLocks noGrp="1"/>
          </p:cNvSpPr>
          <p:nvPr>
            <p:ph type="sldNum" sz="quarter" idx="5"/>
          </p:nvPr>
        </p:nvSpPr>
        <p:spPr/>
        <p:txBody>
          <a:bodyPr/>
          <a:lstStyle/>
          <a:p>
            <a:fld id="{9A5A7F84-4DAA-8F4E-B5CF-28516DB9D240}" type="slidenum">
              <a:rPr lang="en-US" smtClean="0"/>
              <a:t>7</a:t>
            </a:fld>
            <a:endParaRPr lang="en-US"/>
          </a:p>
        </p:txBody>
      </p:sp>
    </p:spTree>
    <p:extLst>
      <p:ext uri="{BB962C8B-B14F-4D97-AF65-F5344CB8AC3E}">
        <p14:creationId xmlns:p14="http://schemas.microsoft.com/office/powerpoint/2010/main" val="3938757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dirty="0"/>
              <a:t>India</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Our first goal is to bridge the gap between AI and decision-making in shelter management</a:t>
            </a:r>
          </a:p>
          <a:p>
            <a:pPr marL="1028700" lvl="1" indent="-571500">
              <a:buFont typeface="Arial" panose="020B0604020202020204" pitchFamily="34" charset="0"/>
              <a:buChar char="•"/>
            </a:pPr>
            <a:r>
              <a:rPr lang="en-CA" b="1" i="0" u="none" strike="noStrike" dirty="0">
                <a:solidFill>
                  <a:srgbClr val="0D0D0D"/>
                </a:solidFill>
                <a:effectLst/>
                <a:latin typeface="Söhne"/>
              </a:rPr>
              <a:t>Goal</a:t>
            </a:r>
            <a:r>
              <a:rPr lang="en-CA" b="0" i="0" u="none" strike="noStrike" dirty="0">
                <a:solidFill>
                  <a:srgbClr val="0D0D0D"/>
                </a:solidFill>
                <a:effectLst/>
                <a:latin typeface="Söhne"/>
              </a:rPr>
              <a:t>: Develop a user-friendly, reliable forecasting model that integrates seamlessly into the decision-making processes of shelter operations.</a:t>
            </a:r>
          </a:p>
          <a:p>
            <a:pPr marL="1028700" lvl="1" indent="-571500">
              <a:buFont typeface="Arial" panose="020B0604020202020204" pitchFamily="34" charset="0"/>
              <a:buChar char="•"/>
            </a:pPr>
            <a:r>
              <a:rPr lang="en-CA" b="1" i="0" u="none" strike="noStrike" dirty="0">
                <a:solidFill>
                  <a:srgbClr val="0D0D0D"/>
                </a:solidFill>
                <a:effectLst/>
                <a:latin typeface="Söhne"/>
              </a:rPr>
              <a:t>Impact</a:t>
            </a:r>
            <a:r>
              <a:rPr lang="en-CA" b="0" i="0" u="none" strike="noStrike" dirty="0">
                <a:solidFill>
                  <a:srgbClr val="0D0D0D"/>
                </a:solidFill>
                <a:effectLst/>
                <a:latin typeface="Söhne"/>
              </a:rPr>
              <a:t>: This model is designed to make existing data actionable, providing shelter managers with timely insights that support critical operational decisions, thus overcoming the traditional barriers between AI technology and practical implementation.</a:t>
            </a:r>
          </a:p>
          <a:p>
            <a:pPr marL="1028700" lvl="1" indent="-571500">
              <a:buFont typeface="Arial" panose="020B0604020202020204" pitchFamily="34" charset="0"/>
              <a:buChar char="•"/>
            </a:pPr>
            <a:endParaRPr lang="en-CA" b="0" i="0" u="none" strike="noStrike" dirty="0">
              <a:solidFill>
                <a:srgbClr val="0D0D0D"/>
              </a:solidFill>
              <a:effectLst/>
              <a:latin typeface="Söhne"/>
            </a:endParaRPr>
          </a:p>
          <a:p>
            <a:pPr marL="571500" indent="-571500">
              <a:buFont typeface="Arial" panose="020B0604020202020204" pitchFamily="34" charset="0"/>
              <a:buChar char="•"/>
            </a:pPr>
            <a:r>
              <a:rPr lang="en-US" sz="3600" dirty="0"/>
              <a:t>Our second goal is to empower shelter operations with predictive analytics</a:t>
            </a:r>
          </a:p>
          <a:p>
            <a:pPr marL="1028700" lvl="1" indent="-571500">
              <a:buFont typeface="Arial" panose="020B0604020202020204" pitchFamily="34" charset="0"/>
              <a:buChar char="•"/>
            </a:pPr>
            <a:r>
              <a:rPr lang="en-CA" b="1" i="0" u="none" strike="noStrike" dirty="0">
                <a:solidFill>
                  <a:srgbClr val="0D0D0D"/>
                </a:solidFill>
                <a:effectLst/>
                <a:latin typeface="Söhne"/>
              </a:rPr>
              <a:t>Goal</a:t>
            </a:r>
            <a:r>
              <a:rPr lang="en-CA" b="0" i="0" u="none" strike="noStrike" dirty="0">
                <a:solidFill>
                  <a:srgbClr val="0D0D0D"/>
                </a:solidFill>
                <a:effectLst/>
                <a:latin typeface="Söhne"/>
              </a:rPr>
              <a:t>: Equip shelter operators with predictive tools that can anticipate periods of high demand and adjust resource allocation accordingly.</a:t>
            </a:r>
          </a:p>
          <a:p>
            <a:pPr marL="1028700" lvl="1" indent="-571500">
              <a:buFont typeface="Arial" panose="020B0604020202020204" pitchFamily="34" charset="0"/>
              <a:buChar char="•"/>
            </a:pPr>
            <a:r>
              <a:rPr lang="en-CA" b="1" i="0" u="none" strike="noStrike" dirty="0">
                <a:solidFill>
                  <a:srgbClr val="0D0D0D"/>
                </a:solidFill>
                <a:effectLst/>
                <a:latin typeface="Söhne"/>
              </a:rPr>
              <a:t>Impact</a:t>
            </a:r>
            <a:r>
              <a:rPr lang="en-CA" b="0" i="0" u="none" strike="noStrike" dirty="0">
                <a:solidFill>
                  <a:srgbClr val="0D0D0D"/>
                </a:solidFill>
                <a:effectLst/>
                <a:latin typeface="Söhne"/>
              </a:rPr>
              <a:t>: Enhance the responsiveness of shelter services to the dynamic needs of the homeless population, contributing to more stable and supportive shelter environments.</a:t>
            </a:r>
          </a:p>
        </p:txBody>
      </p:sp>
      <p:sp>
        <p:nvSpPr>
          <p:cNvPr id="4" name="Slide Number Placeholder 3"/>
          <p:cNvSpPr>
            <a:spLocks noGrp="1"/>
          </p:cNvSpPr>
          <p:nvPr>
            <p:ph type="sldNum" sz="quarter" idx="5"/>
          </p:nvPr>
        </p:nvSpPr>
        <p:spPr/>
        <p:txBody>
          <a:bodyPr/>
          <a:lstStyle/>
          <a:p>
            <a:fld id="{9A5A7F84-4DAA-8F4E-B5CF-28516DB9D240}" type="slidenum">
              <a:rPr lang="en-US" smtClean="0"/>
              <a:t>8</a:t>
            </a:fld>
            <a:endParaRPr lang="en-US"/>
          </a:p>
        </p:txBody>
      </p:sp>
    </p:spTree>
    <p:extLst>
      <p:ext uri="{BB962C8B-B14F-4D97-AF65-F5344CB8AC3E}">
        <p14:creationId xmlns:p14="http://schemas.microsoft.com/office/powerpoint/2010/main" val="1777287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India</a:t>
            </a:r>
          </a:p>
          <a:p>
            <a:pPr marL="171450" indent="-171450">
              <a:buFont typeface="Arial" panose="020B0604020202020204" pitchFamily="34" charset="0"/>
              <a:buChar char="•"/>
            </a:pPr>
            <a:r>
              <a:rPr lang="en-US"/>
              <a:t>Before we begin, I wanted to quickly introduce our team</a:t>
            </a:r>
          </a:p>
          <a:p>
            <a:pPr marL="171450" indent="-171450">
              <a:buFont typeface="Arial" panose="020B0604020202020204" pitchFamily="34" charset="0"/>
              <a:buChar char="•"/>
            </a:pPr>
            <a:r>
              <a:rPr lang="en-US"/>
              <a:t>We are the Compassionate Coders, made up of four Engineering Science students from the University of Toronto</a:t>
            </a:r>
          </a:p>
        </p:txBody>
      </p:sp>
      <p:sp>
        <p:nvSpPr>
          <p:cNvPr id="4" name="Slide Number Placeholder 3"/>
          <p:cNvSpPr>
            <a:spLocks noGrp="1"/>
          </p:cNvSpPr>
          <p:nvPr>
            <p:ph type="sldNum" sz="quarter" idx="5"/>
          </p:nvPr>
        </p:nvSpPr>
        <p:spPr/>
        <p:txBody>
          <a:bodyPr/>
          <a:lstStyle/>
          <a:p>
            <a:fld id="{9A5A7F84-4DAA-8F4E-B5CF-28516DB9D240}" type="slidenum">
              <a:rPr lang="en-US" smtClean="0"/>
              <a:t>9</a:t>
            </a:fld>
            <a:endParaRPr lang="en-US"/>
          </a:p>
        </p:txBody>
      </p:sp>
    </p:spTree>
    <p:extLst>
      <p:ext uri="{BB962C8B-B14F-4D97-AF65-F5344CB8AC3E}">
        <p14:creationId xmlns:p14="http://schemas.microsoft.com/office/powerpoint/2010/main" val="1911951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6CA4-CEEF-F741-8510-B332D2D5C343}"/>
              </a:ext>
            </a:extLst>
          </p:cNvPr>
          <p:cNvSpPr>
            <a:spLocks noGrp="1"/>
          </p:cNvSpPr>
          <p:nvPr>
            <p:ph type="ctrTitle"/>
          </p:nvPr>
        </p:nvSpPr>
        <p:spPr>
          <a:xfrm>
            <a:off x="1524000" y="1462409"/>
            <a:ext cx="9144000" cy="2047554"/>
          </a:xfrm>
        </p:spPr>
        <p:txBody>
          <a:bodyPr anchor="b">
            <a:normAutofit/>
          </a:bodyPr>
          <a:lstStyle>
            <a:lvl1pPr algn="ctr">
              <a:defRPr sz="5000"/>
            </a:lvl1pPr>
          </a:lstStyle>
          <a:p>
            <a:r>
              <a:rPr lang="en-US"/>
              <a:t>Click to edit Master title style</a:t>
            </a:r>
          </a:p>
        </p:txBody>
      </p:sp>
      <p:sp>
        <p:nvSpPr>
          <p:cNvPr id="3" name="Subtitle 2">
            <a:extLst>
              <a:ext uri="{FF2B5EF4-FFF2-40B4-BE49-F238E27FC236}">
                <a16:creationId xmlns:a16="http://schemas.microsoft.com/office/drawing/2014/main" id="{D2697278-9163-4D4A-9B6C-1EEB03AAD6C7}"/>
              </a:ext>
            </a:extLst>
          </p:cNvPr>
          <p:cNvSpPr>
            <a:spLocks noGrp="1"/>
          </p:cNvSpPr>
          <p:nvPr>
            <p:ph type="subTitle" idx="1"/>
          </p:nvPr>
        </p:nvSpPr>
        <p:spPr>
          <a:xfrm>
            <a:off x="1524000" y="3602037"/>
            <a:ext cx="9144000" cy="274599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A077849-49E5-B34B-91B5-1B2247321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E78D1C-56D2-F64B-BFF8-760D74F61F9A}"/>
              </a:ext>
            </a:extLst>
          </p:cNvPr>
          <p:cNvSpPr>
            <a:spLocks noGrp="1"/>
          </p:cNvSpPr>
          <p:nvPr>
            <p:ph type="sldNum" sz="quarter" idx="12"/>
          </p:nvPr>
        </p:nvSpPr>
        <p:spPr/>
        <p:txBody>
          <a:bodyPr/>
          <a:lstStyle/>
          <a:p>
            <a:fld id="{1C124324-E316-CD4B-A54C-8BA8F4717311}" type="slidenum">
              <a:rPr lang="en-US" smtClean="0"/>
              <a:t>‹#›</a:t>
            </a:fld>
            <a:endParaRPr lang="en-US"/>
          </a:p>
        </p:txBody>
      </p:sp>
      <p:pic>
        <p:nvPicPr>
          <p:cNvPr id="18" name="Picture 17">
            <a:extLst>
              <a:ext uri="{FF2B5EF4-FFF2-40B4-BE49-F238E27FC236}">
                <a16:creationId xmlns:a16="http://schemas.microsoft.com/office/drawing/2014/main" id="{D14D0A8C-41D2-E244-94ED-EA3B19F4CA84}"/>
              </a:ext>
            </a:extLst>
          </p:cNvPr>
          <p:cNvPicPr>
            <a:picLocks noChangeAspect="1"/>
          </p:cNvPicPr>
          <p:nvPr userDrawn="1"/>
        </p:nvPicPr>
        <p:blipFill rotWithShape="1">
          <a:blip r:embed="rId2">
            <a:alphaModFix amt="50000"/>
          </a:blip>
          <a:srcRect t="44566"/>
          <a:stretch/>
        </p:blipFill>
        <p:spPr>
          <a:xfrm>
            <a:off x="2340111" y="-103031"/>
            <a:ext cx="5064949" cy="1378983"/>
          </a:xfrm>
          <a:prstGeom prst="rect">
            <a:avLst/>
          </a:prstGeom>
        </p:spPr>
      </p:pic>
    </p:spTree>
    <p:extLst>
      <p:ext uri="{BB962C8B-B14F-4D97-AF65-F5344CB8AC3E}">
        <p14:creationId xmlns:p14="http://schemas.microsoft.com/office/powerpoint/2010/main" val="4047566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D82E-62A7-164A-8697-BB428996F7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D19E8-DC06-2B45-9FCD-57D96B7CD11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30E680-D61A-984C-98DB-20D558048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4301C-91F2-2242-B275-3B4743E2D7BF}"/>
              </a:ext>
            </a:extLst>
          </p:cNvPr>
          <p:cNvSpPr>
            <a:spLocks noGrp="1"/>
          </p:cNvSpPr>
          <p:nvPr>
            <p:ph type="sldNum" sz="quarter" idx="12"/>
          </p:nvPr>
        </p:nvSpPr>
        <p:spPr/>
        <p:txBody>
          <a:bodyPr/>
          <a:lstStyle/>
          <a:p>
            <a:fld id="{1C124324-E316-CD4B-A54C-8BA8F4717311}" type="slidenum">
              <a:rPr lang="en-US" smtClean="0"/>
              <a:t>‹#›</a:t>
            </a:fld>
            <a:endParaRPr lang="en-US"/>
          </a:p>
        </p:txBody>
      </p:sp>
      <p:pic>
        <p:nvPicPr>
          <p:cNvPr id="7" name="Picture 6">
            <a:extLst>
              <a:ext uri="{FF2B5EF4-FFF2-40B4-BE49-F238E27FC236}">
                <a16:creationId xmlns:a16="http://schemas.microsoft.com/office/drawing/2014/main" id="{F743F6AF-A159-D74D-ABC3-09FED568BC04}"/>
              </a:ext>
            </a:extLst>
          </p:cNvPr>
          <p:cNvPicPr>
            <a:picLocks noChangeAspect="1"/>
          </p:cNvPicPr>
          <p:nvPr userDrawn="1"/>
        </p:nvPicPr>
        <p:blipFill rotWithShape="1">
          <a:blip r:embed="rId2">
            <a:alphaModFix amt="50000"/>
          </a:blip>
          <a:srcRect r="9368"/>
          <a:stretch/>
        </p:blipFill>
        <p:spPr>
          <a:xfrm>
            <a:off x="9554308" y="3673929"/>
            <a:ext cx="2757895" cy="2674108"/>
          </a:xfrm>
          <a:prstGeom prst="rect">
            <a:avLst/>
          </a:prstGeom>
        </p:spPr>
      </p:pic>
    </p:spTree>
    <p:extLst>
      <p:ext uri="{BB962C8B-B14F-4D97-AF65-F5344CB8AC3E}">
        <p14:creationId xmlns:p14="http://schemas.microsoft.com/office/powerpoint/2010/main" val="169774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AAE4-FF22-EA43-90CF-0D9C63FFEFA6}"/>
              </a:ext>
            </a:extLst>
          </p:cNvPr>
          <p:cNvSpPr>
            <a:spLocks noGrp="1"/>
          </p:cNvSpPr>
          <p:nvPr>
            <p:ph type="title"/>
          </p:nvPr>
        </p:nvSpPr>
        <p:spPr>
          <a:xfrm>
            <a:off x="839788" y="865414"/>
            <a:ext cx="8598126" cy="968297"/>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72D086-4860-3C4F-ABB7-EFA07B022605}"/>
              </a:ext>
            </a:extLst>
          </p:cNvPr>
          <p:cNvSpPr>
            <a:spLocks noGrp="1"/>
          </p:cNvSpPr>
          <p:nvPr>
            <p:ph type="body" idx="1"/>
          </p:nvPr>
        </p:nvSpPr>
        <p:spPr>
          <a:xfrm>
            <a:off x="839789" y="1992085"/>
            <a:ext cx="4026126" cy="51298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2D7935-0F9E-AF41-837D-67FFE4063570}"/>
              </a:ext>
            </a:extLst>
          </p:cNvPr>
          <p:cNvSpPr>
            <a:spLocks noGrp="1"/>
          </p:cNvSpPr>
          <p:nvPr>
            <p:ph sz="half" idx="2"/>
          </p:nvPr>
        </p:nvSpPr>
        <p:spPr>
          <a:xfrm>
            <a:off x="839789" y="2505075"/>
            <a:ext cx="4026126" cy="3842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F54392-18F3-E341-8597-4C2DE9337142}"/>
              </a:ext>
            </a:extLst>
          </p:cNvPr>
          <p:cNvSpPr>
            <a:spLocks noGrp="1"/>
          </p:cNvSpPr>
          <p:nvPr>
            <p:ph type="body" sz="quarter" idx="3"/>
          </p:nvPr>
        </p:nvSpPr>
        <p:spPr>
          <a:xfrm>
            <a:off x="4996542" y="1992085"/>
            <a:ext cx="4441372" cy="51298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B4D4F50-6950-F64F-A2FD-0B5FD7FB4E20}"/>
              </a:ext>
            </a:extLst>
          </p:cNvPr>
          <p:cNvSpPr>
            <a:spLocks noGrp="1"/>
          </p:cNvSpPr>
          <p:nvPr>
            <p:ph sz="quarter" idx="4"/>
          </p:nvPr>
        </p:nvSpPr>
        <p:spPr>
          <a:xfrm>
            <a:off x="4996542" y="2505075"/>
            <a:ext cx="4441372" cy="3842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4CA9BC4C-2151-3D42-84C2-0210B4568D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EBDAAF-8487-3149-845E-D8E7AE498519}"/>
              </a:ext>
            </a:extLst>
          </p:cNvPr>
          <p:cNvSpPr>
            <a:spLocks noGrp="1"/>
          </p:cNvSpPr>
          <p:nvPr>
            <p:ph type="sldNum" sz="quarter" idx="12"/>
          </p:nvPr>
        </p:nvSpPr>
        <p:spPr/>
        <p:txBody>
          <a:bodyPr/>
          <a:lstStyle/>
          <a:p>
            <a:fld id="{1C124324-E316-CD4B-A54C-8BA8F4717311}" type="slidenum">
              <a:rPr lang="en-US" smtClean="0"/>
              <a:t>‹#›</a:t>
            </a:fld>
            <a:endParaRPr lang="en-US"/>
          </a:p>
        </p:txBody>
      </p:sp>
      <p:pic>
        <p:nvPicPr>
          <p:cNvPr id="11" name="Picture 10">
            <a:extLst>
              <a:ext uri="{FF2B5EF4-FFF2-40B4-BE49-F238E27FC236}">
                <a16:creationId xmlns:a16="http://schemas.microsoft.com/office/drawing/2014/main" id="{CFA3D0C4-CA15-F344-AD73-CA2DEBF5BCC3}"/>
              </a:ext>
            </a:extLst>
          </p:cNvPr>
          <p:cNvPicPr>
            <a:picLocks noChangeAspect="1"/>
          </p:cNvPicPr>
          <p:nvPr userDrawn="1"/>
        </p:nvPicPr>
        <p:blipFill rotWithShape="1">
          <a:blip r:embed="rId2">
            <a:alphaModFix amt="50000"/>
          </a:blip>
          <a:srcRect r="46085"/>
          <a:stretch/>
        </p:blipFill>
        <p:spPr>
          <a:xfrm>
            <a:off x="9568541" y="1349563"/>
            <a:ext cx="2730783" cy="2487652"/>
          </a:xfrm>
          <a:prstGeom prst="rect">
            <a:avLst/>
          </a:prstGeom>
        </p:spPr>
      </p:pic>
    </p:spTree>
    <p:extLst>
      <p:ext uri="{BB962C8B-B14F-4D97-AF65-F5344CB8AC3E}">
        <p14:creationId xmlns:p14="http://schemas.microsoft.com/office/powerpoint/2010/main" val="351209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BCC5-5B75-AA49-B5D0-20EDF337EA04}"/>
              </a:ext>
            </a:extLst>
          </p:cNvPr>
          <p:cNvSpPr>
            <a:spLocks noGrp="1"/>
          </p:cNvSpPr>
          <p:nvPr>
            <p:ph type="title"/>
          </p:nvPr>
        </p:nvSpPr>
        <p:spPr>
          <a:xfrm>
            <a:off x="831850" y="1963209"/>
            <a:ext cx="10515600" cy="2870048"/>
          </a:xfrm>
        </p:spPr>
        <p:txBody>
          <a:bodyPr anchor="b">
            <a:normAutofit/>
          </a:bodyPr>
          <a:lstStyle>
            <a:lvl1pPr>
              <a:defRPr sz="5000"/>
            </a:lvl1pPr>
          </a:lstStyle>
          <a:p>
            <a:r>
              <a:rPr lang="en-US"/>
              <a:t>Click to edit Master title style</a:t>
            </a:r>
          </a:p>
        </p:txBody>
      </p:sp>
      <p:sp>
        <p:nvSpPr>
          <p:cNvPr id="3" name="Text Placeholder 2">
            <a:extLst>
              <a:ext uri="{FF2B5EF4-FFF2-40B4-BE49-F238E27FC236}">
                <a16:creationId xmlns:a16="http://schemas.microsoft.com/office/drawing/2014/main" id="{17817B7E-3135-5243-839B-6A8133DFF7DF}"/>
              </a:ext>
            </a:extLst>
          </p:cNvPr>
          <p:cNvSpPr>
            <a:spLocks noGrp="1"/>
          </p:cNvSpPr>
          <p:nvPr>
            <p:ph type="body" idx="1"/>
          </p:nvPr>
        </p:nvSpPr>
        <p:spPr>
          <a:xfrm>
            <a:off x="831850" y="4992765"/>
            <a:ext cx="10515600" cy="1355272"/>
          </a:xfrm>
        </p:spPr>
        <p:txBody>
          <a:bodyPr anchor="t"/>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0F11F582-426B-E648-860D-2908F164A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7999D-3015-1741-997F-ED2906B6C2F5}"/>
              </a:ext>
            </a:extLst>
          </p:cNvPr>
          <p:cNvSpPr>
            <a:spLocks noGrp="1"/>
          </p:cNvSpPr>
          <p:nvPr>
            <p:ph type="sldNum" sz="quarter" idx="12"/>
          </p:nvPr>
        </p:nvSpPr>
        <p:spPr/>
        <p:txBody>
          <a:bodyPr/>
          <a:lstStyle/>
          <a:p>
            <a:fld id="{1C124324-E316-CD4B-A54C-8BA8F4717311}" type="slidenum">
              <a:rPr lang="en-US" smtClean="0"/>
              <a:t>‹#›</a:t>
            </a:fld>
            <a:endParaRPr lang="en-US"/>
          </a:p>
        </p:txBody>
      </p:sp>
      <p:pic>
        <p:nvPicPr>
          <p:cNvPr id="8" name="Picture 7">
            <a:extLst>
              <a:ext uri="{FF2B5EF4-FFF2-40B4-BE49-F238E27FC236}">
                <a16:creationId xmlns:a16="http://schemas.microsoft.com/office/drawing/2014/main" id="{DD9D7690-941D-524C-A692-9CC9AD6DD687}"/>
              </a:ext>
            </a:extLst>
          </p:cNvPr>
          <p:cNvPicPr>
            <a:picLocks noChangeAspect="1"/>
          </p:cNvPicPr>
          <p:nvPr userDrawn="1"/>
        </p:nvPicPr>
        <p:blipFill rotWithShape="1">
          <a:blip r:embed="rId2">
            <a:alphaModFix amt="50000"/>
          </a:blip>
          <a:srcRect b="24148"/>
          <a:stretch/>
        </p:blipFill>
        <p:spPr>
          <a:xfrm rot="10800000">
            <a:off x="5013255" y="-90153"/>
            <a:ext cx="2960796" cy="1973607"/>
          </a:xfrm>
          <a:prstGeom prst="rect">
            <a:avLst/>
          </a:prstGeom>
        </p:spPr>
      </p:pic>
    </p:spTree>
    <p:extLst>
      <p:ext uri="{BB962C8B-B14F-4D97-AF65-F5344CB8AC3E}">
        <p14:creationId xmlns:p14="http://schemas.microsoft.com/office/powerpoint/2010/main" val="1834816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DB4A-36D0-2D4A-9145-24815FBA71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B6A38A-1DA7-2145-9B33-EB91AB866ABE}"/>
              </a:ext>
            </a:extLst>
          </p:cNvPr>
          <p:cNvSpPr>
            <a:spLocks noGrp="1"/>
          </p:cNvSpPr>
          <p:nvPr>
            <p:ph sz="half" idx="1"/>
          </p:nvPr>
        </p:nvSpPr>
        <p:spPr>
          <a:xfrm>
            <a:off x="838200" y="2024743"/>
            <a:ext cx="4044043" cy="41522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0D3380-575C-4B46-A3E6-88C713717B19}"/>
              </a:ext>
            </a:extLst>
          </p:cNvPr>
          <p:cNvSpPr>
            <a:spLocks noGrp="1"/>
          </p:cNvSpPr>
          <p:nvPr>
            <p:ph sz="half" idx="2"/>
          </p:nvPr>
        </p:nvSpPr>
        <p:spPr>
          <a:xfrm>
            <a:off x="5012871" y="2024743"/>
            <a:ext cx="4408715" cy="41522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BF2AE3-C677-FB4D-8743-0576093F2B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A57D8-06E0-9C45-A6D8-5AA104A6BD4A}"/>
              </a:ext>
            </a:extLst>
          </p:cNvPr>
          <p:cNvSpPr>
            <a:spLocks noGrp="1"/>
          </p:cNvSpPr>
          <p:nvPr>
            <p:ph type="sldNum" sz="quarter" idx="12"/>
          </p:nvPr>
        </p:nvSpPr>
        <p:spPr/>
        <p:txBody>
          <a:bodyPr/>
          <a:lstStyle/>
          <a:p>
            <a:fld id="{1C124324-E316-CD4B-A54C-8BA8F4717311}" type="slidenum">
              <a:rPr lang="en-US" smtClean="0"/>
              <a:t>‹#›</a:t>
            </a:fld>
            <a:endParaRPr lang="en-US"/>
          </a:p>
        </p:txBody>
      </p:sp>
      <p:pic>
        <p:nvPicPr>
          <p:cNvPr id="9" name="Picture 8">
            <a:extLst>
              <a:ext uri="{FF2B5EF4-FFF2-40B4-BE49-F238E27FC236}">
                <a16:creationId xmlns:a16="http://schemas.microsoft.com/office/drawing/2014/main" id="{42FA792E-9DBB-544D-984F-07866C405D7C}"/>
              </a:ext>
            </a:extLst>
          </p:cNvPr>
          <p:cNvPicPr>
            <a:picLocks noChangeAspect="1"/>
          </p:cNvPicPr>
          <p:nvPr userDrawn="1"/>
        </p:nvPicPr>
        <p:blipFill rotWithShape="1">
          <a:blip r:embed="rId2">
            <a:alphaModFix amt="50000"/>
          </a:blip>
          <a:srcRect t="41440"/>
          <a:stretch/>
        </p:blipFill>
        <p:spPr>
          <a:xfrm rot="5400000">
            <a:off x="9089973" y="2818126"/>
            <a:ext cx="5064949" cy="1456785"/>
          </a:xfrm>
          <a:prstGeom prst="rect">
            <a:avLst/>
          </a:prstGeom>
        </p:spPr>
      </p:pic>
    </p:spTree>
    <p:extLst>
      <p:ext uri="{BB962C8B-B14F-4D97-AF65-F5344CB8AC3E}">
        <p14:creationId xmlns:p14="http://schemas.microsoft.com/office/powerpoint/2010/main" val="195677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F6041-A47A-794F-8445-8297BC456546}"/>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FF91989C-9D2A-A34C-A38D-795B4F3B1E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ABC8FF-96D3-D24D-B2C8-1B2C6CBAE2A3}"/>
              </a:ext>
            </a:extLst>
          </p:cNvPr>
          <p:cNvSpPr>
            <a:spLocks noGrp="1"/>
          </p:cNvSpPr>
          <p:nvPr>
            <p:ph type="sldNum" sz="quarter" idx="12"/>
          </p:nvPr>
        </p:nvSpPr>
        <p:spPr/>
        <p:txBody>
          <a:bodyPr/>
          <a:lstStyle/>
          <a:p>
            <a:fld id="{1C124324-E316-CD4B-A54C-8BA8F4717311}" type="slidenum">
              <a:rPr lang="en-US" smtClean="0"/>
              <a:t>‹#›</a:t>
            </a:fld>
            <a:endParaRPr lang="en-US"/>
          </a:p>
        </p:txBody>
      </p:sp>
      <p:pic>
        <p:nvPicPr>
          <p:cNvPr id="6" name="Picture 5">
            <a:extLst>
              <a:ext uri="{FF2B5EF4-FFF2-40B4-BE49-F238E27FC236}">
                <a16:creationId xmlns:a16="http://schemas.microsoft.com/office/drawing/2014/main" id="{6360699B-AE6B-5645-B394-310E86075A13}"/>
              </a:ext>
            </a:extLst>
          </p:cNvPr>
          <p:cNvPicPr>
            <a:picLocks noChangeAspect="1"/>
          </p:cNvPicPr>
          <p:nvPr userDrawn="1"/>
        </p:nvPicPr>
        <p:blipFill rotWithShape="1">
          <a:blip r:embed="rId2">
            <a:alphaModFix amt="50000"/>
          </a:blip>
          <a:srcRect l="45541"/>
          <a:stretch/>
        </p:blipFill>
        <p:spPr>
          <a:xfrm rot="10800000">
            <a:off x="9541010" y="2351679"/>
            <a:ext cx="2758313" cy="2487652"/>
          </a:xfrm>
          <a:prstGeom prst="rect">
            <a:avLst/>
          </a:prstGeom>
        </p:spPr>
      </p:pic>
    </p:spTree>
    <p:extLst>
      <p:ext uri="{BB962C8B-B14F-4D97-AF65-F5344CB8AC3E}">
        <p14:creationId xmlns:p14="http://schemas.microsoft.com/office/powerpoint/2010/main" val="34800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6E3C15E-28F9-5E47-BB55-A65A251E6C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21D51F-4988-B049-8623-8C6A1114A507}"/>
              </a:ext>
            </a:extLst>
          </p:cNvPr>
          <p:cNvSpPr>
            <a:spLocks noGrp="1"/>
          </p:cNvSpPr>
          <p:nvPr>
            <p:ph type="sldNum" sz="quarter" idx="12"/>
          </p:nvPr>
        </p:nvSpPr>
        <p:spPr/>
        <p:txBody>
          <a:bodyPr/>
          <a:lstStyle/>
          <a:p>
            <a:fld id="{1C124324-E316-CD4B-A54C-8BA8F4717311}" type="slidenum">
              <a:rPr lang="en-US" smtClean="0"/>
              <a:t>‹#›</a:t>
            </a:fld>
            <a:endParaRPr lang="en-US"/>
          </a:p>
        </p:txBody>
      </p:sp>
      <p:pic>
        <p:nvPicPr>
          <p:cNvPr id="5" name="Picture 4">
            <a:extLst>
              <a:ext uri="{FF2B5EF4-FFF2-40B4-BE49-F238E27FC236}">
                <a16:creationId xmlns:a16="http://schemas.microsoft.com/office/drawing/2014/main" id="{156BE860-E01D-234D-862A-A7295F57CDF9}"/>
              </a:ext>
            </a:extLst>
          </p:cNvPr>
          <p:cNvPicPr>
            <a:picLocks noChangeAspect="1"/>
          </p:cNvPicPr>
          <p:nvPr userDrawn="1"/>
        </p:nvPicPr>
        <p:blipFill rotWithShape="1">
          <a:blip r:embed="rId2">
            <a:alphaModFix amt="50000"/>
          </a:blip>
          <a:srcRect r="64526"/>
          <a:stretch/>
        </p:blipFill>
        <p:spPr>
          <a:xfrm rot="16200000">
            <a:off x="7008834" y="-543639"/>
            <a:ext cx="2023663" cy="2801846"/>
          </a:xfrm>
          <a:prstGeom prst="rect">
            <a:avLst/>
          </a:prstGeom>
        </p:spPr>
      </p:pic>
    </p:spTree>
    <p:extLst>
      <p:ext uri="{BB962C8B-B14F-4D97-AF65-F5344CB8AC3E}">
        <p14:creationId xmlns:p14="http://schemas.microsoft.com/office/powerpoint/2010/main" val="195637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75F1-FEB3-CF46-B092-618874AAE38B}"/>
              </a:ext>
            </a:extLst>
          </p:cNvPr>
          <p:cNvSpPr>
            <a:spLocks noGrp="1"/>
          </p:cNvSpPr>
          <p:nvPr>
            <p:ph type="title"/>
          </p:nvPr>
        </p:nvSpPr>
        <p:spPr>
          <a:xfrm>
            <a:off x="839788" y="2008414"/>
            <a:ext cx="6328455" cy="1349375"/>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C0234F-DCEB-164E-B069-397A9FFAA36A}"/>
              </a:ext>
            </a:extLst>
          </p:cNvPr>
          <p:cNvSpPr>
            <a:spLocks noGrp="1"/>
          </p:cNvSpPr>
          <p:nvPr>
            <p:ph type="pic" idx="1"/>
          </p:nvPr>
        </p:nvSpPr>
        <p:spPr>
          <a:xfrm>
            <a:off x="7282543" y="2008414"/>
            <a:ext cx="4343399" cy="3860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EADE25-D6B2-D64E-B3C7-1CD1EF376E43}"/>
              </a:ext>
            </a:extLst>
          </p:cNvPr>
          <p:cNvSpPr>
            <a:spLocks noGrp="1"/>
          </p:cNvSpPr>
          <p:nvPr>
            <p:ph type="body" sz="half" idx="2"/>
          </p:nvPr>
        </p:nvSpPr>
        <p:spPr>
          <a:xfrm>
            <a:off x="839788" y="3494314"/>
            <a:ext cx="6328455" cy="23746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044B574-C1E8-A34D-A386-665BF3684CC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903A7C3-5C63-1D43-8158-803C96F0C8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F3A3F-D42B-8A47-87CE-47CBF53D513C}"/>
              </a:ext>
            </a:extLst>
          </p:cNvPr>
          <p:cNvSpPr>
            <a:spLocks noGrp="1"/>
          </p:cNvSpPr>
          <p:nvPr>
            <p:ph type="sldNum" sz="quarter" idx="12"/>
          </p:nvPr>
        </p:nvSpPr>
        <p:spPr/>
        <p:txBody>
          <a:bodyPr/>
          <a:lstStyle/>
          <a:p>
            <a:fld id="{1C124324-E316-CD4B-A54C-8BA8F4717311}" type="slidenum">
              <a:rPr lang="en-US" smtClean="0"/>
              <a:t>‹#›</a:t>
            </a:fld>
            <a:endParaRPr lang="en-US"/>
          </a:p>
        </p:txBody>
      </p:sp>
      <p:pic>
        <p:nvPicPr>
          <p:cNvPr id="8" name="Picture 7">
            <a:extLst>
              <a:ext uri="{FF2B5EF4-FFF2-40B4-BE49-F238E27FC236}">
                <a16:creationId xmlns:a16="http://schemas.microsoft.com/office/drawing/2014/main" id="{B06F1310-4CBC-AB4E-8820-65A398FFE936}"/>
              </a:ext>
            </a:extLst>
          </p:cNvPr>
          <p:cNvPicPr>
            <a:picLocks noChangeAspect="1"/>
          </p:cNvPicPr>
          <p:nvPr userDrawn="1"/>
        </p:nvPicPr>
        <p:blipFill rotWithShape="1">
          <a:blip r:embed="rId2">
            <a:alphaModFix amt="50000"/>
          </a:blip>
          <a:srcRect b="44305"/>
          <a:stretch/>
        </p:blipFill>
        <p:spPr>
          <a:xfrm rot="10800000">
            <a:off x="3581399" y="-141668"/>
            <a:ext cx="5064949" cy="1385494"/>
          </a:xfrm>
          <a:prstGeom prst="rect">
            <a:avLst/>
          </a:prstGeom>
        </p:spPr>
      </p:pic>
    </p:spTree>
    <p:extLst>
      <p:ext uri="{BB962C8B-B14F-4D97-AF65-F5344CB8AC3E}">
        <p14:creationId xmlns:p14="http://schemas.microsoft.com/office/powerpoint/2010/main" val="3038335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75F1-FEB3-CF46-B092-618874AAE38B}"/>
              </a:ext>
            </a:extLst>
          </p:cNvPr>
          <p:cNvSpPr>
            <a:spLocks noGrp="1"/>
          </p:cNvSpPr>
          <p:nvPr>
            <p:ph type="title"/>
          </p:nvPr>
        </p:nvSpPr>
        <p:spPr>
          <a:xfrm>
            <a:off x="839788" y="2008413"/>
            <a:ext cx="4042455" cy="1315205"/>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C0234F-DCEB-164E-B069-397A9FFAA36A}"/>
              </a:ext>
            </a:extLst>
          </p:cNvPr>
          <p:cNvSpPr>
            <a:spLocks noGrp="1"/>
          </p:cNvSpPr>
          <p:nvPr>
            <p:ph type="pic" idx="1"/>
          </p:nvPr>
        </p:nvSpPr>
        <p:spPr>
          <a:xfrm>
            <a:off x="5012871" y="2008413"/>
            <a:ext cx="6613071" cy="36557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EADE25-D6B2-D64E-B3C7-1CD1EF376E43}"/>
              </a:ext>
            </a:extLst>
          </p:cNvPr>
          <p:cNvSpPr>
            <a:spLocks noGrp="1"/>
          </p:cNvSpPr>
          <p:nvPr>
            <p:ph type="body" sz="half" idx="2"/>
          </p:nvPr>
        </p:nvSpPr>
        <p:spPr>
          <a:xfrm>
            <a:off x="839788" y="3323619"/>
            <a:ext cx="4042455" cy="23746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B903A7C3-5C63-1D43-8158-803C96F0C8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F3A3F-D42B-8A47-87CE-47CBF53D513C}"/>
              </a:ext>
            </a:extLst>
          </p:cNvPr>
          <p:cNvSpPr>
            <a:spLocks noGrp="1"/>
          </p:cNvSpPr>
          <p:nvPr>
            <p:ph type="sldNum" sz="quarter" idx="12"/>
          </p:nvPr>
        </p:nvSpPr>
        <p:spPr/>
        <p:txBody>
          <a:bodyPr/>
          <a:lstStyle/>
          <a:p>
            <a:fld id="{1C124324-E316-CD4B-A54C-8BA8F4717311}" type="slidenum">
              <a:rPr lang="en-US" smtClean="0"/>
              <a:t>‹#›</a:t>
            </a:fld>
            <a:endParaRPr lang="en-US"/>
          </a:p>
        </p:txBody>
      </p:sp>
      <p:pic>
        <p:nvPicPr>
          <p:cNvPr id="9" name="Picture 8">
            <a:extLst>
              <a:ext uri="{FF2B5EF4-FFF2-40B4-BE49-F238E27FC236}">
                <a16:creationId xmlns:a16="http://schemas.microsoft.com/office/drawing/2014/main" id="{C33B8133-0264-BE42-ADA2-CD2DBC08EC15}"/>
              </a:ext>
            </a:extLst>
          </p:cNvPr>
          <p:cNvPicPr>
            <a:picLocks noChangeAspect="1"/>
          </p:cNvPicPr>
          <p:nvPr userDrawn="1"/>
        </p:nvPicPr>
        <p:blipFill rotWithShape="1">
          <a:blip r:embed="rId2">
            <a:alphaModFix amt="50000"/>
          </a:blip>
          <a:srcRect t="27591"/>
          <a:stretch/>
        </p:blipFill>
        <p:spPr>
          <a:xfrm>
            <a:off x="5012871" y="-103032"/>
            <a:ext cx="3042950" cy="1936289"/>
          </a:xfrm>
          <a:prstGeom prst="rect">
            <a:avLst/>
          </a:prstGeom>
        </p:spPr>
      </p:pic>
    </p:spTree>
    <p:extLst>
      <p:ext uri="{BB962C8B-B14F-4D97-AF65-F5344CB8AC3E}">
        <p14:creationId xmlns:p14="http://schemas.microsoft.com/office/powerpoint/2010/main" val="1824437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6C7C79-BFD4-EA42-9802-D844CD3385B6}"/>
              </a:ext>
            </a:extLst>
          </p:cNvPr>
          <p:cNvSpPr>
            <a:spLocks noGrp="1"/>
          </p:cNvSpPr>
          <p:nvPr>
            <p:ph type="title"/>
          </p:nvPr>
        </p:nvSpPr>
        <p:spPr>
          <a:xfrm>
            <a:off x="838200" y="1028699"/>
            <a:ext cx="8583386" cy="849087"/>
          </a:xfrm>
          <a:prstGeom prst="rect">
            <a:avLst/>
          </a:prstGeom>
        </p:spPr>
        <p:txBody>
          <a:bodyPr vert="horz" lIns="91440" tIns="45720" rIns="91440" bIns="45720" rtlCol="0" anchor="b">
            <a:normAutofit/>
          </a:bodyPr>
          <a:lstStyle/>
          <a:p>
            <a:br>
              <a:rPr lang="en-US"/>
            </a:br>
            <a:r>
              <a:rPr lang="en-US"/>
              <a:t>Click to edit Master title style</a:t>
            </a:r>
          </a:p>
        </p:txBody>
      </p:sp>
      <p:sp>
        <p:nvSpPr>
          <p:cNvPr id="3" name="Text Placeholder 2">
            <a:extLst>
              <a:ext uri="{FF2B5EF4-FFF2-40B4-BE49-F238E27FC236}">
                <a16:creationId xmlns:a16="http://schemas.microsoft.com/office/drawing/2014/main" id="{097C6009-7FB9-AF41-AECB-E45D5B891351}"/>
              </a:ext>
            </a:extLst>
          </p:cNvPr>
          <p:cNvSpPr>
            <a:spLocks noGrp="1"/>
          </p:cNvSpPr>
          <p:nvPr>
            <p:ph type="body" idx="1"/>
          </p:nvPr>
        </p:nvSpPr>
        <p:spPr>
          <a:xfrm>
            <a:off x="838200" y="2008413"/>
            <a:ext cx="8583386" cy="433962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5" name="Footer Placeholder 4">
            <a:extLst>
              <a:ext uri="{FF2B5EF4-FFF2-40B4-BE49-F238E27FC236}">
                <a16:creationId xmlns:a16="http://schemas.microsoft.com/office/drawing/2014/main" id="{F017F00F-B932-5241-8416-EBD6FE454EDA}"/>
              </a:ext>
            </a:extLst>
          </p:cNvPr>
          <p:cNvSpPr>
            <a:spLocks noGrp="1"/>
          </p:cNvSpPr>
          <p:nvPr>
            <p:ph type="ftr" sz="quarter" idx="3"/>
          </p:nvPr>
        </p:nvSpPr>
        <p:spPr>
          <a:xfrm>
            <a:off x="418195" y="6348037"/>
            <a:ext cx="8876125" cy="509963"/>
          </a:xfrm>
          <a:prstGeom prst="rect">
            <a:avLst/>
          </a:prstGeom>
        </p:spPr>
        <p:txBody>
          <a:bodyPr vert="horz" lIns="91440" tIns="45720" rIns="91440" bIns="45720" rtlCol="0" anchor="ctr"/>
          <a:lstStyle>
            <a:lvl1pPr algn="l">
              <a:defRPr sz="800">
                <a:solidFill>
                  <a:schemeClr val="tx2"/>
                </a:solidFill>
                <a:latin typeface="Inter" panose="02000503000000020004" pitchFamily="2" charset="0"/>
                <a:ea typeface="Inter" panose="02000503000000020004" pitchFamily="2" charset="0"/>
              </a:defRPr>
            </a:lvl1pPr>
          </a:lstStyle>
          <a:p>
            <a:endParaRPr lang="en-US"/>
          </a:p>
        </p:txBody>
      </p:sp>
      <p:sp>
        <p:nvSpPr>
          <p:cNvPr id="6" name="Slide Number Placeholder 5">
            <a:extLst>
              <a:ext uri="{FF2B5EF4-FFF2-40B4-BE49-F238E27FC236}">
                <a16:creationId xmlns:a16="http://schemas.microsoft.com/office/drawing/2014/main" id="{6D577303-BD85-EF45-A8E9-14128E805D1C}"/>
              </a:ext>
            </a:extLst>
          </p:cNvPr>
          <p:cNvSpPr>
            <a:spLocks noGrp="1"/>
          </p:cNvSpPr>
          <p:nvPr>
            <p:ph type="sldNum" sz="quarter" idx="4"/>
          </p:nvPr>
        </p:nvSpPr>
        <p:spPr>
          <a:xfrm>
            <a:off x="9620825" y="6348037"/>
            <a:ext cx="2122757" cy="509963"/>
          </a:xfrm>
          <a:prstGeom prst="rect">
            <a:avLst/>
          </a:prstGeom>
        </p:spPr>
        <p:txBody>
          <a:bodyPr vert="horz" lIns="91440" tIns="45720" rIns="91440" bIns="45720" rtlCol="0" anchor="ctr"/>
          <a:lstStyle>
            <a:lvl1pPr algn="r">
              <a:defRPr sz="800">
                <a:solidFill>
                  <a:schemeClr val="tx2"/>
                </a:solidFill>
                <a:latin typeface="Inter" panose="02000503000000020004" pitchFamily="2" charset="0"/>
                <a:ea typeface="Inter" panose="02000503000000020004" pitchFamily="2" charset="0"/>
              </a:defRPr>
            </a:lvl1pPr>
          </a:lstStyle>
          <a:p>
            <a:fld id="{1C124324-E316-CD4B-A54C-8BA8F4717311}" type="slidenum">
              <a:rPr lang="en-US" smtClean="0"/>
              <a:pPr/>
              <a:t>‹#›</a:t>
            </a:fld>
            <a:endParaRPr lang="en-US"/>
          </a:p>
        </p:txBody>
      </p:sp>
      <p:pic>
        <p:nvPicPr>
          <p:cNvPr id="8" name="Picture 7">
            <a:extLst>
              <a:ext uri="{FF2B5EF4-FFF2-40B4-BE49-F238E27FC236}">
                <a16:creationId xmlns:a16="http://schemas.microsoft.com/office/drawing/2014/main" id="{0046DD36-3C2F-3D4E-B67E-C95ADB1C1F5B}"/>
              </a:ext>
            </a:extLst>
          </p:cNvPr>
          <p:cNvPicPr>
            <a:picLocks noChangeAspect="1"/>
          </p:cNvPicPr>
          <p:nvPr userDrawn="1"/>
        </p:nvPicPr>
        <p:blipFill>
          <a:blip r:embed="rId11"/>
          <a:stretch>
            <a:fillRect/>
          </a:stretch>
        </p:blipFill>
        <p:spPr>
          <a:xfrm>
            <a:off x="10387348" y="465178"/>
            <a:ext cx="1273109" cy="271125"/>
          </a:xfrm>
          <a:prstGeom prst="rect">
            <a:avLst/>
          </a:prstGeom>
        </p:spPr>
      </p:pic>
      <p:pic>
        <p:nvPicPr>
          <p:cNvPr id="9" name="Picture 8">
            <a:extLst>
              <a:ext uri="{FF2B5EF4-FFF2-40B4-BE49-F238E27FC236}">
                <a16:creationId xmlns:a16="http://schemas.microsoft.com/office/drawing/2014/main" id="{DCFD29CA-C156-F241-9CD7-F780BD5632C0}"/>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534575" y="508535"/>
            <a:ext cx="1745934" cy="164268"/>
          </a:xfrm>
          <a:prstGeom prst="rect">
            <a:avLst/>
          </a:prstGeom>
        </p:spPr>
      </p:pic>
    </p:spTree>
    <p:extLst>
      <p:ext uri="{BB962C8B-B14F-4D97-AF65-F5344CB8AC3E}">
        <p14:creationId xmlns:p14="http://schemas.microsoft.com/office/powerpoint/2010/main" val="273688847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4" r:id="rId3"/>
    <p:sldLayoutId id="2147483662" r:id="rId4"/>
    <p:sldLayoutId id="2147483663" r:id="rId5"/>
    <p:sldLayoutId id="2147483665" r:id="rId6"/>
    <p:sldLayoutId id="2147483666" r:id="rId7"/>
    <p:sldLayoutId id="2147483668" r:id="rId8"/>
    <p:sldLayoutId id="2147483671" r:id="rId9"/>
  </p:sldLayoutIdLst>
  <p:hf hdr="0" ftr="0" dt="0"/>
  <p:txStyles>
    <p:titleStyle>
      <a:lvl1pPr algn="l" defTabSz="914400" rtl="0" eaLnBrk="1" latinLnBrk="0" hangingPunct="1">
        <a:lnSpc>
          <a:spcPct val="100000"/>
        </a:lnSpc>
        <a:spcBef>
          <a:spcPct val="0"/>
        </a:spcBef>
        <a:buNone/>
        <a:defRPr sz="3000" b="0" i="0" kern="1200">
          <a:solidFill>
            <a:schemeClr val="tx1"/>
          </a:solidFill>
          <a:latin typeface="Inter ExtraLight" panose="02000503000000020004" pitchFamily="2" charset="0"/>
          <a:ea typeface="Inter ExtraLight" panose="02000503000000020004" pitchFamily="2" charset="0"/>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100" b="0" i="0" kern="1200">
          <a:solidFill>
            <a:schemeClr val="tx1"/>
          </a:solidFill>
          <a:latin typeface="Inter ExtraLight" panose="02000503000000020004" pitchFamily="2" charset="0"/>
          <a:ea typeface="Inter ExtraLight" panose="02000503000000020004" pitchFamily="2" charset="0"/>
          <a:cs typeface="+mn-cs"/>
        </a:defRPr>
      </a:lvl1pPr>
      <a:lvl2pPr marL="0" indent="0" algn="l" defTabSz="914400" rtl="0" eaLnBrk="1" latinLnBrk="0" hangingPunct="1">
        <a:lnSpc>
          <a:spcPct val="150000"/>
        </a:lnSpc>
        <a:spcBef>
          <a:spcPts val="500"/>
        </a:spcBef>
        <a:buFont typeface="Arial" panose="020B0604020202020204" pitchFamily="34" charset="0"/>
        <a:buNone/>
        <a:tabLst/>
        <a:defRPr sz="1600" b="0" i="0" kern="1200">
          <a:solidFill>
            <a:schemeClr val="accent1"/>
          </a:solidFill>
          <a:latin typeface="Inter Light" panose="02000503000000020004" pitchFamily="2" charset="0"/>
          <a:ea typeface="Inter Light" panose="02000503000000020004" pitchFamily="2" charset="0"/>
          <a:cs typeface="+mn-cs"/>
        </a:defRPr>
      </a:lvl2pPr>
      <a:lvl3pPr marL="0" indent="0" algn="l" defTabSz="914400" rtl="0" eaLnBrk="1" latinLnBrk="0" hangingPunct="1">
        <a:lnSpc>
          <a:spcPct val="150000"/>
        </a:lnSpc>
        <a:spcBef>
          <a:spcPts val="500"/>
        </a:spcBef>
        <a:buFont typeface="Arial" panose="020B0604020202020204" pitchFamily="34" charset="0"/>
        <a:buNone/>
        <a:tabLst/>
        <a:defRPr sz="1200" b="1" i="0" kern="1200">
          <a:solidFill>
            <a:schemeClr val="accent1"/>
          </a:solidFill>
          <a:latin typeface="Inter SemiBold" panose="02000503000000020004" pitchFamily="2" charset="0"/>
          <a:ea typeface="Inter SemiBold" panose="02000503000000020004" pitchFamily="2" charset="0"/>
          <a:cs typeface="+mn-cs"/>
        </a:defRPr>
      </a:lvl3pPr>
      <a:lvl4pPr marL="0" indent="0" algn="l" defTabSz="914400" rtl="0" eaLnBrk="1" latinLnBrk="0" hangingPunct="1">
        <a:lnSpc>
          <a:spcPct val="150000"/>
        </a:lnSpc>
        <a:spcBef>
          <a:spcPts val="500"/>
        </a:spcBef>
        <a:buFont typeface="Arial" panose="020B0604020202020204" pitchFamily="34" charset="0"/>
        <a:buNone/>
        <a:tabLst/>
        <a:defRPr sz="1200" b="0" i="0" kern="1200">
          <a:solidFill>
            <a:schemeClr val="tx1"/>
          </a:solidFill>
          <a:latin typeface="Inter Light" panose="02000503000000020004" pitchFamily="2" charset="0"/>
          <a:ea typeface="Inter Light" panose="02000503000000020004" pitchFamily="2" charset="0"/>
          <a:cs typeface="+mn-cs"/>
        </a:defRPr>
      </a:lvl4pPr>
      <a:lvl5pPr marL="228600" indent="-228600" algn="l" defTabSz="914400" rtl="0" eaLnBrk="1" latinLnBrk="0" hangingPunct="1">
        <a:lnSpc>
          <a:spcPct val="150000"/>
        </a:lnSpc>
        <a:spcBef>
          <a:spcPts val="500"/>
        </a:spcBef>
        <a:buClr>
          <a:schemeClr val="accent1"/>
        </a:buClr>
        <a:buFont typeface="System Font Regular"/>
        <a:buChar char="→"/>
        <a:tabLst/>
        <a:defRPr sz="1200" b="0" i="0" kern="1200">
          <a:solidFill>
            <a:schemeClr val="tx1"/>
          </a:solidFill>
          <a:latin typeface="Inter Light" panose="02000503000000020004" pitchFamily="2" charset="0"/>
          <a:ea typeface="Inter Light" panose="02000503000000020004" pitchFamily="2" charset="0"/>
          <a:cs typeface="+mn-cs"/>
        </a:defRPr>
      </a:lvl5pPr>
      <a:lvl6pPr marL="482600" indent="-228600" algn="l" defTabSz="914400" rtl="0" eaLnBrk="1" latinLnBrk="0" hangingPunct="1">
        <a:lnSpc>
          <a:spcPct val="150000"/>
        </a:lnSpc>
        <a:spcBef>
          <a:spcPts val="500"/>
        </a:spcBef>
        <a:buClr>
          <a:schemeClr val="accent2"/>
        </a:buClr>
        <a:buFont typeface="System Font Regular"/>
        <a:buChar char="→"/>
        <a:tabLst/>
        <a:defRPr sz="1200" kern="1200">
          <a:solidFill>
            <a:schemeClr val="tx1"/>
          </a:solidFill>
          <a:latin typeface="Inter" panose="02000503000000020004" pitchFamily="2" charset="0"/>
          <a:ea typeface="Inter" panose="02000503000000020004" pitchFamily="2" charset="0"/>
          <a:cs typeface="+mn-cs"/>
        </a:defRPr>
      </a:lvl6pPr>
      <a:lvl7pPr marL="0" indent="0" algn="l" defTabSz="914400" rtl="0" eaLnBrk="1" latinLnBrk="0" hangingPunct="1">
        <a:lnSpc>
          <a:spcPct val="150000"/>
        </a:lnSpc>
        <a:spcBef>
          <a:spcPts val="500"/>
        </a:spcBef>
        <a:buFont typeface="Arial" panose="020B0604020202020204" pitchFamily="34" charset="0"/>
        <a:buNone/>
        <a:tabLst/>
        <a:defRPr sz="800" kern="1200">
          <a:solidFill>
            <a:schemeClr val="tx2"/>
          </a:solidFill>
          <a:latin typeface="Inter" panose="02000503000000020004" pitchFamily="2" charset="0"/>
          <a:ea typeface="Inter" panose="02000503000000020004" pitchFamily="2" charset="0"/>
          <a:cs typeface="+mn-cs"/>
        </a:defRPr>
      </a:lvl7pPr>
      <a:lvl8pPr marL="228600" indent="-228600" algn="l" defTabSz="914400" rtl="0" eaLnBrk="1" latinLnBrk="0" hangingPunct="1">
        <a:lnSpc>
          <a:spcPct val="150000"/>
        </a:lnSpc>
        <a:spcBef>
          <a:spcPts val="500"/>
        </a:spcBef>
        <a:buFont typeface="Arial" panose="020B0604020202020204" pitchFamily="34" charset="0"/>
        <a:buChar char="•"/>
        <a:tabLst/>
        <a:defRPr sz="1200" kern="1200">
          <a:solidFill>
            <a:schemeClr val="tx1"/>
          </a:solidFill>
          <a:latin typeface="Inter" panose="02000503000000020004" pitchFamily="2" charset="0"/>
          <a:ea typeface="Inter" panose="02000503000000020004" pitchFamily="2"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ideo" Target="https://www.youtube.com/embed/xzLLFZc7aX8?feature=oembed" TargetMode="Externa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B7702B-E376-973B-B65E-E0112E096012}"/>
              </a:ext>
            </a:extLst>
          </p:cNvPr>
          <p:cNvSpPr>
            <a:spLocks noGrp="1"/>
          </p:cNvSpPr>
          <p:nvPr>
            <p:ph type="ctrTitle"/>
          </p:nvPr>
        </p:nvSpPr>
        <p:spPr>
          <a:xfrm>
            <a:off x="1107373" y="1729353"/>
            <a:ext cx="4572000" cy="2387600"/>
          </a:xfrm>
        </p:spPr>
        <p:txBody>
          <a:bodyPr>
            <a:normAutofit/>
          </a:bodyPr>
          <a:lstStyle/>
          <a:p>
            <a:r>
              <a:rPr lang="en-US" sz="5600" err="1"/>
              <a:t>ShelterSight</a:t>
            </a:r>
            <a:r>
              <a:rPr lang="en-US" sz="5600"/>
              <a:t> Toronto</a:t>
            </a:r>
          </a:p>
        </p:txBody>
      </p:sp>
      <p:sp>
        <p:nvSpPr>
          <p:cNvPr id="6" name="Subtitle 2">
            <a:extLst>
              <a:ext uri="{FF2B5EF4-FFF2-40B4-BE49-F238E27FC236}">
                <a16:creationId xmlns:a16="http://schemas.microsoft.com/office/drawing/2014/main" id="{09260044-3A91-27EF-F42B-46E32ADA6BA2}"/>
              </a:ext>
            </a:extLst>
          </p:cNvPr>
          <p:cNvSpPr>
            <a:spLocks noGrp="1"/>
          </p:cNvSpPr>
          <p:nvPr>
            <p:ph type="subTitle" idx="1"/>
          </p:nvPr>
        </p:nvSpPr>
        <p:spPr>
          <a:xfrm>
            <a:off x="988693" y="4108209"/>
            <a:ext cx="4809357" cy="807204"/>
          </a:xfrm>
        </p:spPr>
        <p:txBody>
          <a:bodyPr>
            <a:noAutofit/>
          </a:bodyPr>
          <a:lstStyle/>
          <a:p>
            <a:r>
              <a:rPr lang="en-US" sz="2000">
                <a:latin typeface="Inter Thin" panose="02000503000000020004" pitchFamily="2" charset="0"/>
                <a:ea typeface="Inter Thin" panose="02000503000000020004" pitchFamily="2" charset="0"/>
              </a:rPr>
              <a:t>Optimizing Homeless Shelter Operations in Toronto</a:t>
            </a:r>
          </a:p>
        </p:txBody>
      </p:sp>
      <p:sp>
        <p:nvSpPr>
          <p:cNvPr id="7" name="Subtitle 2">
            <a:extLst>
              <a:ext uri="{FF2B5EF4-FFF2-40B4-BE49-F238E27FC236}">
                <a16:creationId xmlns:a16="http://schemas.microsoft.com/office/drawing/2014/main" id="{907627E0-A4A8-9A98-552E-9C768FFE722A}"/>
              </a:ext>
            </a:extLst>
          </p:cNvPr>
          <p:cNvSpPr txBox="1">
            <a:spLocks/>
          </p:cNvSpPr>
          <p:nvPr/>
        </p:nvSpPr>
        <p:spPr>
          <a:xfrm>
            <a:off x="145896" y="5712781"/>
            <a:ext cx="6494949" cy="3980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a:latin typeface="Inter Thin" panose="02000503000000020004" pitchFamily="2" charset="0"/>
                <a:ea typeface="Inter Thin" panose="02000503000000020004" pitchFamily="2" charset="0"/>
              </a:rPr>
              <a:t>By Nida </a:t>
            </a:r>
            <a:r>
              <a:rPr lang="en-US" sz="1600" err="1">
                <a:latin typeface="Inter Thin" panose="02000503000000020004" pitchFamily="2" charset="0"/>
                <a:ea typeface="Inter Thin" panose="02000503000000020004" pitchFamily="2" charset="0"/>
              </a:rPr>
              <a:t>Copty</a:t>
            </a:r>
            <a:r>
              <a:rPr lang="en-US" sz="1600">
                <a:latin typeface="Inter Thin" panose="02000503000000020004" pitchFamily="2" charset="0"/>
                <a:ea typeface="Inter Thin" panose="02000503000000020004" pitchFamily="2" charset="0"/>
              </a:rPr>
              <a:t>, Emily Nguyen, Tom Nguyen, India Tory</a:t>
            </a:r>
          </a:p>
        </p:txBody>
      </p:sp>
      <p:pic>
        <p:nvPicPr>
          <p:cNvPr id="2" name="Picture 1">
            <a:extLst>
              <a:ext uri="{FF2B5EF4-FFF2-40B4-BE49-F238E27FC236}">
                <a16:creationId xmlns:a16="http://schemas.microsoft.com/office/drawing/2014/main" id="{4D31FC0D-289F-5C35-42D8-E52C566A2EAF}"/>
              </a:ext>
            </a:extLst>
          </p:cNvPr>
          <p:cNvPicPr>
            <a:picLocks noChangeAspect="1"/>
          </p:cNvPicPr>
          <p:nvPr/>
        </p:nvPicPr>
        <p:blipFill>
          <a:blip r:embed="rId3"/>
          <a:stretch>
            <a:fillRect/>
          </a:stretch>
        </p:blipFill>
        <p:spPr>
          <a:xfrm>
            <a:off x="7259849" y="2001723"/>
            <a:ext cx="3492317" cy="3504879"/>
          </a:xfrm>
          <a:prstGeom prst="rect">
            <a:avLst/>
          </a:prstGeom>
        </p:spPr>
      </p:pic>
    </p:spTree>
    <p:extLst>
      <p:ext uri="{BB962C8B-B14F-4D97-AF65-F5344CB8AC3E}">
        <p14:creationId xmlns:p14="http://schemas.microsoft.com/office/powerpoint/2010/main" val="3211916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8DFC-532C-2149-8B9B-1C8AA40F6CBF}"/>
              </a:ext>
            </a:extLst>
          </p:cNvPr>
          <p:cNvSpPr>
            <a:spLocks noGrp="1"/>
          </p:cNvSpPr>
          <p:nvPr>
            <p:ph type="title"/>
          </p:nvPr>
        </p:nvSpPr>
        <p:spPr/>
        <p:txBody>
          <a:bodyPr/>
          <a:lstStyle/>
          <a:p>
            <a:r>
              <a:rPr lang="en-US"/>
              <a:t>Methods</a:t>
            </a:r>
          </a:p>
        </p:txBody>
      </p:sp>
      <p:sp>
        <p:nvSpPr>
          <p:cNvPr id="3" name="Text Placeholder 2">
            <a:extLst>
              <a:ext uri="{FF2B5EF4-FFF2-40B4-BE49-F238E27FC236}">
                <a16:creationId xmlns:a16="http://schemas.microsoft.com/office/drawing/2014/main" id="{A1C920D1-5803-D540-BE1B-A977173F73B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A4BDDF2-3DEF-5DFC-8B36-2A3AF932E093}"/>
              </a:ext>
            </a:extLst>
          </p:cNvPr>
          <p:cNvPicPr>
            <a:picLocks noChangeAspect="1"/>
          </p:cNvPicPr>
          <p:nvPr/>
        </p:nvPicPr>
        <p:blipFill>
          <a:blip r:embed="rId3"/>
          <a:stretch>
            <a:fillRect/>
          </a:stretch>
        </p:blipFill>
        <p:spPr>
          <a:xfrm>
            <a:off x="7855133" y="2127101"/>
            <a:ext cx="3492317" cy="3543300"/>
          </a:xfrm>
          <a:prstGeom prst="rect">
            <a:avLst/>
          </a:prstGeom>
        </p:spPr>
      </p:pic>
      <p:sp>
        <p:nvSpPr>
          <p:cNvPr id="4" name="Slide Number Placeholder 3">
            <a:extLst>
              <a:ext uri="{FF2B5EF4-FFF2-40B4-BE49-F238E27FC236}">
                <a16:creationId xmlns:a16="http://schemas.microsoft.com/office/drawing/2014/main" id="{518D9D3A-BC85-F900-0A16-8573A7C80F41}"/>
              </a:ext>
            </a:extLst>
          </p:cNvPr>
          <p:cNvSpPr>
            <a:spLocks noGrp="1"/>
          </p:cNvSpPr>
          <p:nvPr>
            <p:ph type="sldNum" sz="quarter" idx="12"/>
          </p:nvPr>
        </p:nvSpPr>
        <p:spPr/>
        <p:txBody>
          <a:bodyPr/>
          <a:lstStyle/>
          <a:p>
            <a:fld id="{1C124324-E316-CD4B-A54C-8BA8F4717311}" type="slidenum">
              <a:rPr lang="en-US" smtClean="0"/>
              <a:t>10</a:t>
            </a:fld>
            <a:endParaRPr lang="en-US"/>
          </a:p>
        </p:txBody>
      </p:sp>
    </p:spTree>
    <p:extLst>
      <p:ext uri="{BB962C8B-B14F-4D97-AF65-F5344CB8AC3E}">
        <p14:creationId xmlns:p14="http://schemas.microsoft.com/office/powerpoint/2010/main" val="4229508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D464-40C5-738F-63D6-904F8CD231DD}"/>
              </a:ext>
            </a:extLst>
          </p:cNvPr>
          <p:cNvSpPr>
            <a:spLocks noGrp="1"/>
          </p:cNvSpPr>
          <p:nvPr>
            <p:ph type="title"/>
          </p:nvPr>
        </p:nvSpPr>
        <p:spPr/>
        <p:txBody>
          <a:bodyPr/>
          <a:lstStyle/>
          <a:p>
            <a:r>
              <a:rPr lang="en-US"/>
              <a:t>Data</a:t>
            </a:r>
          </a:p>
        </p:txBody>
      </p:sp>
      <p:sp>
        <p:nvSpPr>
          <p:cNvPr id="3" name="Text Placeholder 2">
            <a:extLst>
              <a:ext uri="{FF2B5EF4-FFF2-40B4-BE49-F238E27FC236}">
                <a16:creationId xmlns:a16="http://schemas.microsoft.com/office/drawing/2014/main" id="{88F6B1AA-BA93-909C-914C-0B831FCCDD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A456A0-4E06-D6D6-157D-56FA03EF3D64}"/>
              </a:ext>
            </a:extLst>
          </p:cNvPr>
          <p:cNvSpPr>
            <a:spLocks noGrp="1"/>
          </p:cNvSpPr>
          <p:nvPr>
            <p:ph type="sldNum" sz="quarter" idx="12"/>
          </p:nvPr>
        </p:nvSpPr>
        <p:spPr/>
        <p:txBody>
          <a:bodyPr/>
          <a:lstStyle/>
          <a:p>
            <a:fld id="{1C124324-E316-CD4B-A54C-8BA8F4717311}" type="slidenum">
              <a:rPr lang="en-US" smtClean="0"/>
              <a:t>11</a:t>
            </a:fld>
            <a:endParaRPr lang="en-US"/>
          </a:p>
        </p:txBody>
      </p:sp>
    </p:spTree>
    <p:extLst>
      <p:ext uri="{BB962C8B-B14F-4D97-AF65-F5344CB8AC3E}">
        <p14:creationId xmlns:p14="http://schemas.microsoft.com/office/powerpoint/2010/main" val="679885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0B37A4-2D79-9226-C160-1EB04A9D0595}"/>
              </a:ext>
            </a:extLst>
          </p:cNvPr>
          <p:cNvSpPr>
            <a:spLocks noGrp="1"/>
          </p:cNvSpPr>
          <p:nvPr>
            <p:ph type="title"/>
          </p:nvPr>
        </p:nvSpPr>
        <p:spPr/>
        <p:txBody>
          <a:bodyPr/>
          <a:lstStyle/>
          <a:p>
            <a:r>
              <a:rPr lang="en-US"/>
              <a:t>Data</a:t>
            </a:r>
          </a:p>
        </p:txBody>
      </p:sp>
      <p:sp>
        <p:nvSpPr>
          <p:cNvPr id="6" name="Content Placeholder 5">
            <a:extLst>
              <a:ext uri="{FF2B5EF4-FFF2-40B4-BE49-F238E27FC236}">
                <a16:creationId xmlns:a16="http://schemas.microsoft.com/office/drawing/2014/main" id="{698E276E-2BFE-5199-4F11-A2FB8BFA518C}"/>
              </a:ext>
            </a:extLst>
          </p:cNvPr>
          <p:cNvSpPr>
            <a:spLocks noGrp="1"/>
          </p:cNvSpPr>
          <p:nvPr>
            <p:ph idx="1"/>
          </p:nvPr>
        </p:nvSpPr>
        <p:spPr/>
        <p:txBody>
          <a:bodyPr/>
          <a:lstStyle/>
          <a:p>
            <a:pPr marL="342900" indent="-342900">
              <a:lnSpc>
                <a:spcPct val="150000"/>
              </a:lnSpc>
              <a:buFont typeface="Arial" panose="020B0604020202020204" pitchFamily="34" charset="0"/>
              <a:buChar char="•"/>
            </a:pPr>
            <a:r>
              <a:rPr lang="en-CA" sz="2000" b="0" i="0" u="none" strike="noStrike" dirty="0">
                <a:solidFill>
                  <a:srgbClr val="292B2C"/>
                </a:solidFill>
                <a:effectLst/>
              </a:rPr>
              <a:t>Daily Shelter &amp; Overnight Service Occupancy &amp; Capacity</a:t>
            </a:r>
          </a:p>
          <a:p>
            <a:pPr marL="342900" indent="-342900">
              <a:lnSpc>
                <a:spcPct val="150000"/>
              </a:lnSpc>
              <a:buFont typeface="Arial" panose="020B0604020202020204" pitchFamily="34" charset="0"/>
              <a:buChar char="•"/>
            </a:pPr>
            <a:r>
              <a:rPr lang="en-CA" sz="2000" dirty="0">
                <a:solidFill>
                  <a:srgbClr val="292B2C"/>
                </a:solidFill>
              </a:rPr>
              <a:t>Government of Canada Historical Climate Data</a:t>
            </a:r>
            <a:endParaRPr lang="en-US" sz="2000" dirty="0">
              <a:solidFill>
                <a:srgbClr val="292B2C"/>
              </a:solidFill>
            </a:endParaRPr>
          </a:p>
          <a:p>
            <a:pPr marL="342900" indent="-342900">
              <a:lnSpc>
                <a:spcPct val="150000"/>
              </a:lnSpc>
              <a:buFont typeface="Arial" panose="020B0604020202020204" pitchFamily="34" charset="0"/>
              <a:buChar char="•"/>
            </a:pPr>
            <a:r>
              <a:rPr lang="en-US" sz="2000" b="0" i="0" u="none" strike="noStrike" dirty="0">
                <a:solidFill>
                  <a:srgbClr val="292B2C"/>
                </a:solidFill>
                <a:effectLst/>
              </a:rPr>
              <a:t>New</a:t>
            </a:r>
            <a:r>
              <a:rPr lang="en-US" sz="2000" dirty="0">
                <a:solidFill>
                  <a:srgbClr val="292B2C"/>
                </a:solidFill>
              </a:rPr>
              <a:t> Housing Price Index (Monthly)</a:t>
            </a:r>
          </a:p>
          <a:p>
            <a:pPr marL="342900" indent="-342900">
              <a:lnSpc>
                <a:spcPct val="150000"/>
              </a:lnSpc>
              <a:buFont typeface="Arial" panose="020B0604020202020204" pitchFamily="34" charset="0"/>
              <a:buChar char="•"/>
            </a:pPr>
            <a:r>
              <a:rPr lang="en-US" sz="2000" u="none" strike="noStrike" dirty="0">
                <a:solidFill>
                  <a:srgbClr val="292B2C"/>
                </a:solidFill>
                <a:effectLst/>
              </a:rPr>
              <a:t>Person in Crisis Calls for S</a:t>
            </a:r>
            <a:r>
              <a:rPr lang="en-US" sz="2000" dirty="0">
                <a:solidFill>
                  <a:srgbClr val="292B2C"/>
                </a:solidFill>
              </a:rPr>
              <a:t>ervice Attended Open Data</a:t>
            </a:r>
          </a:p>
          <a:p>
            <a:pPr marL="342900" indent="-342900">
              <a:lnSpc>
                <a:spcPct val="150000"/>
              </a:lnSpc>
              <a:buFont typeface="Arial" panose="020B0604020202020204" pitchFamily="34" charset="0"/>
              <a:buChar char="•"/>
            </a:pPr>
            <a:r>
              <a:rPr lang="en-US" sz="2000" b="0" i="0" u="none" strike="noStrike" dirty="0">
                <a:solidFill>
                  <a:srgbClr val="292B2C"/>
                </a:solidFill>
                <a:effectLst/>
              </a:rPr>
              <a:t>Unemployment Data</a:t>
            </a:r>
            <a:endParaRPr lang="en-CA" sz="2000" b="0" i="0" u="none" strike="noStrike" dirty="0">
              <a:solidFill>
                <a:srgbClr val="292B2C"/>
              </a:solidFill>
              <a:effectLst/>
            </a:endParaRPr>
          </a:p>
        </p:txBody>
      </p:sp>
      <p:sp>
        <p:nvSpPr>
          <p:cNvPr id="2" name="Slide Number Placeholder 1">
            <a:extLst>
              <a:ext uri="{FF2B5EF4-FFF2-40B4-BE49-F238E27FC236}">
                <a16:creationId xmlns:a16="http://schemas.microsoft.com/office/drawing/2014/main" id="{BD4893E1-AFB3-BE38-E984-26EC08E40305}"/>
              </a:ext>
            </a:extLst>
          </p:cNvPr>
          <p:cNvSpPr>
            <a:spLocks noGrp="1"/>
          </p:cNvSpPr>
          <p:nvPr>
            <p:ph type="sldNum" sz="quarter" idx="12"/>
          </p:nvPr>
        </p:nvSpPr>
        <p:spPr/>
        <p:txBody>
          <a:bodyPr/>
          <a:lstStyle/>
          <a:p>
            <a:fld id="{1C124324-E316-CD4B-A54C-8BA8F4717311}" type="slidenum">
              <a:rPr lang="en-US" smtClean="0"/>
              <a:t>12</a:t>
            </a:fld>
            <a:endParaRPr lang="en-US"/>
          </a:p>
        </p:txBody>
      </p:sp>
    </p:spTree>
    <p:extLst>
      <p:ext uri="{BB962C8B-B14F-4D97-AF65-F5344CB8AC3E}">
        <p14:creationId xmlns:p14="http://schemas.microsoft.com/office/powerpoint/2010/main" val="181083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D8E2-A7D5-DA05-CC9C-F744B7C566D9}"/>
              </a:ext>
            </a:extLst>
          </p:cNvPr>
          <p:cNvSpPr>
            <a:spLocks noGrp="1"/>
          </p:cNvSpPr>
          <p:nvPr>
            <p:ph type="title"/>
          </p:nvPr>
        </p:nvSpPr>
        <p:spPr/>
        <p:txBody>
          <a:bodyPr/>
          <a:lstStyle/>
          <a:p>
            <a:r>
              <a:rPr lang="en-US"/>
              <a:t>Dataset Selection</a:t>
            </a:r>
          </a:p>
        </p:txBody>
      </p:sp>
      <p:sp>
        <p:nvSpPr>
          <p:cNvPr id="3" name="Content Placeholder 5">
            <a:extLst>
              <a:ext uri="{FF2B5EF4-FFF2-40B4-BE49-F238E27FC236}">
                <a16:creationId xmlns:a16="http://schemas.microsoft.com/office/drawing/2014/main" id="{762E81A6-6C31-1AF0-7330-3FBE4B60055D}"/>
              </a:ext>
            </a:extLst>
          </p:cNvPr>
          <p:cNvSpPr txBox="1">
            <a:spLocks/>
          </p:cNvSpPr>
          <p:nvPr/>
        </p:nvSpPr>
        <p:spPr>
          <a:xfrm>
            <a:off x="1194451" y="3277924"/>
            <a:ext cx="2933700" cy="2141796"/>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2100" b="0" i="0" kern="1200">
                <a:solidFill>
                  <a:schemeClr val="tx1"/>
                </a:solidFill>
                <a:latin typeface="Inter ExtraLight" panose="02000503000000020004" pitchFamily="2" charset="0"/>
                <a:ea typeface="Inter ExtraLight" panose="02000503000000020004" pitchFamily="2" charset="0"/>
                <a:cs typeface="+mn-cs"/>
              </a:defRPr>
            </a:lvl1pPr>
            <a:lvl2pPr marL="0" indent="0" algn="l" defTabSz="914400" rtl="0" eaLnBrk="1" latinLnBrk="0" hangingPunct="1">
              <a:lnSpc>
                <a:spcPct val="150000"/>
              </a:lnSpc>
              <a:spcBef>
                <a:spcPts val="500"/>
              </a:spcBef>
              <a:buFont typeface="Arial" panose="020B0604020202020204" pitchFamily="34" charset="0"/>
              <a:buNone/>
              <a:tabLst/>
              <a:defRPr sz="1600" b="0" i="0" kern="1200">
                <a:solidFill>
                  <a:schemeClr val="accent1"/>
                </a:solidFill>
                <a:latin typeface="Inter Light" panose="02000503000000020004" pitchFamily="2" charset="0"/>
                <a:ea typeface="Inter Light" panose="02000503000000020004" pitchFamily="2" charset="0"/>
                <a:cs typeface="+mn-cs"/>
              </a:defRPr>
            </a:lvl2pPr>
            <a:lvl3pPr marL="0" indent="0" algn="l" defTabSz="914400" rtl="0" eaLnBrk="1" latinLnBrk="0" hangingPunct="1">
              <a:lnSpc>
                <a:spcPct val="150000"/>
              </a:lnSpc>
              <a:spcBef>
                <a:spcPts val="500"/>
              </a:spcBef>
              <a:buFont typeface="Arial" panose="020B0604020202020204" pitchFamily="34" charset="0"/>
              <a:buNone/>
              <a:tabLst/>
              <a:defRPr sz="1200" b="1" i="0" kern="1200">
                <a:solidFill>
                  <a:schemeClr val="accent1"/>
                </a:solidFill>
                <a:latin typeface="Inter SemiBold" panose="02000503000000020004" pitchFamily="2" charset="0"/>
                <a:ea typeface="Inter SemiBold" panose="02000503000000020004" pitchFamily="2" charset="0"/>
                <a:cs typeface="+mn-cs"/>
              </a:defRPr>
            </a:lvl3pPr>
            <a:lvl4pPr marL="0" indent="0" algn="l" defTabSz="914400" rtl="0" eaLnBrk="1" latinLnBrk="0" hangingPunct="1">
              <a:lnSpc>
                <a:spcPct val="150000"/>
              </a:lnSpc>
              <a:spcBef>
                <a:spcPts val="500"/>
              </a:spcBef>
              <a:buFont typeface="Arial" panose="020B0604020202020204" pitchFamily="34" charset="0"/>
              <a:buNone/>
              <a:tabLst/>
              <a:defRPr sz="1200" b="0" i="0" kern="1200">
                <a:solidFill>
                  <a:schemeClr val="tx1"/>
                </a:solidFill>
                <a:latin typeface="Inter Light" panose="02000503000000020004" pitchFamily="2" charset="0"/>
                <a:ea typeface="Inter Light" panose="02000503000000020004" pitchFamily="2" charset="0"/>
                <a:cs typeface="+mn-cs"/>
              </a:defRPr>
            </a:lvl4pPr>
            <a:lvl5pPr marL="228600" indent="-228600" algn="l" defTabSz="914400" rtl="0" eaLnBrk="1" latinLnBrk="0" hangingPunct="1">
              <a:lnSpc>
                <a:spcPct val="150000"/>
              </a:lnSpc>
              <a:spcBef>
                <a:spcPts val="500"/>
              </a:spcBef>
              <a:buClr>
                <a:schemeClr val="accent1"/>
              </a:buClr>
              <a:buFont typeface="System Font Regular"/>
              <a:buChar char="→"/>
              <a:tabLst/>
              <a:defRPr sz="1200" b="0" i="0" kern="1200">
                <a:solidFill>
                  <a:schemeClr val="tx1"/>
                </a:solidFill>
                <a:latin typeface="Inter Light" panose="02000503000000020004" pitchFamily="2" charset="0"/>
                <a:ea typeface="Inter Light" panose="02000503000000020004" pitchFamily="2" charset="0"/>
                <a:cs typeface="+mn-cs"/>
              </a:defRPr>
            </a:lvl5pPr>
            <a:lvl6pPr marL="482600" indent="-228600" algn="l" defTabSz="914400" rtl="0" eaLnBrk="1" latinLnBrk="0" hangingPunct="1">
              <a:lnSpc>
                <a:spcPct val="150000"/>
              </a:lnSpc>
              <a:spcBef>
                <a:spcPts val="500"/>
              </a:spcBef>
              <a:buClr>
                <a:schemeClr val="accent2"/>
              </a:buClr>
              <a:buFont typeface="System Font Regular"/>
              <a:buChar char="→"/>
              <a:tabLst/>
              <a:defRPr sz="1200" kern="1200">
                <a:solidFill>
                  <a:schemeClr val="tx1"/>
                </a:solidFill>
                <a:latin typeface="Inter" panose="02000503000000020004" pitchFamily="2" charset="0"/>
                <a:ea typeface="Inter" panose="02000503000000020004" pitchFamily="2" charset="0"/>
                <a:cs typeface="+mn-cs"/>
              </a:defRPr>
            </a:lvl6pPr>
            <a:lvl7pPr marL="0" indent="0" algn="l" defTabSz="914400" rtl="0" eaLnBrk="1" latinLnBrk="0" hangingPunct="1">
              <a:lnSpc>
                <a:spcPct val="150000"/>
              </a:lnSpc>
              <a:spcBef>
                <a:spcPts val="500"/>
              </a:spcBef>
              <a:buFont typeface="Arial" panose="020B0604020202020204" pitchFamily="34" charset="0"/>
              <a:buNone/>
              <a:tabLst/>
              <a:defRPr sz="800" kern="1200">
                <a:solidFill>
                  <a:schemeClr val="tx2"/>
                </a:solidFill>
                <a:latin typeface="Inter" panose="02000503000000020004" pitchFamily="2" charset="0"/>
                <a:ea typeface="Inter" panose="02000503000000020004" pitchFamily="2" charset="0"/>
                <a:cs typeface="+mn-cs"/>
              </a:defRPr>
            </a:lvl7pPr>
            <a:lvl8pPr marL="228600" indent="-228600" algn="l" defTabSz="914400" rtl="0" eaLnBrk="1" latinLnBrk="0" hangingPunct="1">
              <a:lnSpc>
                <a:spcPct val="150000"/>
              </a:lnSpc>
              <a:spcBef>
                <a:spcPts val="500"/>
              </a:spcBef>
              <a:buFont typeface="Arial" panose="020B0604020202020204" pitchFamily="34" charset="0"/>
              <a:buChar char="•"/>
              <a:tabLst/>
              <a:defRPr sz="1200" kern="1200">
                <a:solidFill>
                  <a:schemeClr val="tx1"/>
                </a:solidFill>
                <a:latin typeface="Inter" panose="02000503000000020004" pitchFamily="2" charset="0"/>
                <a:ea typeface="Inter" panose="02000503000000020004" pitchFamily="2"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nSpc>
                <a:spcPct val="100000"/>
              </a:lnSpc>
              <a:buFont typeface="Arial" panose="020B0604020202020204" pitchFamily="34" charset="0"/>
              <a:buChar char="•"/>
            </a:pPr>
            <a:r>
              <a:rPr lang="en-CA" sz="1800" dirty="0">
                <a:solidFill>
                  <a:srgbClr val="292B2C"/>
                </a:solidFill>
                <a:latin typeface="Inter ExtraLight" panose="02000503000000020004" pitchFamily="2" charset="0"/>
                <a:ea typeface="Inter ExtraLight" panose="02000503000000020004" pitchFamily="2" charset="0"/>
              </a:rPr>
              <a:t>Program ID</a:t>
            </a:r>
          </a:p>
          <a:p>
            <a:pPr marL="285750" lvl="1" indent="-285750">
              <a:lnSpc>
                <a:spcPct val="100000"/>
              </a:lnSpc>
              <a:buFont typeface="Arial" panose="020B0604020202020204" pitchFamily="34" charset="0"/>
              <a:buChar char="•"/>
            </a:pPr>
            <a:r>
              <a:rPr lang="en-CA" sz="1800" dirty="0">
                <a:solidFill>
                  <a:srgbClr val="292B2C"/>
                </a:solidFill>
                <a:latin typeface="Inter ExtraLight" panose="02000503000000020004" pitchFamily="2" charset="0"/>
                <a:ea typeface="Inter ExtraLight" panose="02000503000000020004" pitchFamily="2" charset="0"/>
              </a:rPr>
              <a:t>Occupancy Date</a:t>
            </a:r>
          </a:p>
          <a:p>
            <a:pPr marL="285750" lvl="1" indent="-285750">
              <a:lnSpc>
                <a:spcPct val="100000"/>
              </a:lnSpc>
              <a:buFont typeface="Arial" panose="020B0604020202020204" pitchFamily="34" charset="0"/>
              <a:buChar char="•"/>
            </a:pPr>
            <a:r>
              <a:rPr lang="en-CA" sz="1800" u="none" strike="noStrike" dirty="0">
                <a:solidFill>
                  <a:srgbClr val="292B2C"/>
                </a:solidFill>
                <a:effectLst/>
                <a:latin typeface="Inter ExtraLight" panose="02000503000000020004" pitchFamily="2" charset="0"/>
                <a:ea typeface="Inter ExtraLight" panose="02000503000000020004" pitchFamily="2" charset="0"/>
              </a:rPr>
              <a:t>Organization ID</a:t>
            </a:r>
          </a:p>
          <a:p>
            <a:pPr marL="285750" lvl="1" indent="-285750">
              <a:lnSpc>
                <a:spcPct val="100000"/>
              </a:lnSpc>
              <a:buFont typeface="Arial" panose="020B0604020202020204" pitchFamily="34" charset="0"/>
              <a:buChar char="•"/>
            </a:pPr>
            <a:r>
              <a:rPr lang="en-CA" sz="1800" u="none" strike="noStrike" dirty="0">
                <a:solidFill>
                  <a:srgbClr val="292B2C"/>
                </a:solidFill>
                <a:effectLst/>
                <a:latin typeface="Inter ExtraLight" panose="02000503000000020004" pitchFamily="2" charset="0"/>
                <a:ea typeface="Inter ExtraLight" panose="02000503000000020004" pitchFamily="2" charset="0"/>
              </a:rPr>
              <a:t>Location ID</a:t>
            </a:r>
          </a:p>
          <a:p>
            <a:pPr marL="285750" lvl="1" indent="-285750">
              <a:lnSpc>
                <a:spcPct val="100000"/>
              </a:lnSpc>
              <a:buFont typeface="Arial" panose="020B0604020202020204" pitchFamily="34" charset="0"/>
              <a:buChar char="•"/>
            </a:pPr>
            <a:r>
              <a:rPr lang="en-CA" sz="1800" dirty="0">
                <a:solidFill>
                  <a:srgbClr val="292B2C"/>
                </a:solidFill>
                <a:latin typeface="Inter ExtraLight" panose="02000503000000020004" pitchFamily="2" charset="0"/>
                <a:ea typeface="Inter ExtraLight" panose="02000503000000020004" pitchFamily="2" charset="0"/>
              </a:rPr>
              <a:t>Location Postal Code</a:t>
            </a:r>
          </a:p>
          <a:p>
            <a:pPr marL="285750" lvl="1" indent="-285750">
              <a:lnSpc>
                <a:spcPct val="100000"/>
              </a:lnSpc>
              <a:buFont typeface="Arial" panose="020B0604020202020204" pitchFamily="34" charset="0"/>
              <a:buChar char="•"/>
            </a:pPr>
            <a:r>
              <a:rPr lang="en-CA" sz="1800" u="none" strike="noStrike" dirty="0">
                <a:solidFill>
                  <a:srgbClr val="292B2C"/>
                </a:solidFill>
                <a:effectLst/>
                <a:latin typeface="Inter ExtraLight" panose="02000503000000020004" pitchFamily="2" charset="0"/>
                <a:ea typeface="Inter ExtraLight" panose="02000503000000020004" pitchFamily="2" charset="0"/>
              </a:rPr>
              <a:t>Location City</a:t>
            </a:r>
          </a:p>
        </p:txBody>
      </p:sp>
      <p:sp>
        <p:nvSpPr>
          <p:cNvPr id="4" name="Content Placeholder 5">
            <a:extLst>
              <a:ext uri="{FF2B5EF4-FFF2-40B4-BE49-F238E27FC236}">
                <a16:creationId xmlns:a16="http://schemas.microsoft.com/office/drawing/2014/main" id="{835F82A1-71FB-F358-2A9B-F3438C1848D8}"/>
              </a:ext>
            </a:extLst>
          </p:cNvPr>
          <p:cNvSpPr txBox="1">
            <a:spLocks/>
          </p:cNvSpPr>
          <p:nvPr/>
        </p:nvSpPr>
        <p:spPr>
          <a:xfrm>
            <a:off x="838200" y="2056824"/>
            <a:ext cx="7551420" cy="594936"/>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2100" b="0" i="0" kern="1200">
                <a:solidFill>
                  <a:schemeClr val="tx1"/>
                </a:solidFill>
                <a:latin typeface="Inter ExtraLight" panose="02000503000000020004" pitchFamily="2" charset="0"/>
                <a:ea typeface="Inter ExtraLight" panose="02000503000000020004" pitchFamily="2" charset="0"/>
                <a:cs typeface="+mn-cs"/>
              </a:defRPr>
            </a:lvl1pPr>
            <a:lvl2pPr marL="0" indent="0" algn="l" defTabSz="914400" rtl="0" eaLnBrk="1" latinLnBrk="0" hangingPunct="1">
              <a:lnSpc>
                <a:spcPct val="150000"/>
              </a:lnSpc>
              <a:spcBef>
                <a:spcPts val="500"/>
              </a:spcBef>
              <a:buFont typeface="Arial" panose="020B0604020202020204" pitchFamily="34" charset="0"/>
              <a:buNone/>
              <a:tabLst/>
              <a:defRPr sz="1600" b="0" i="0" kern="1200">
                <a:solidFill>
                  <a:schemeClr val="accent1"/>
                </a:solidFill>
                <a:latin typeface="Inter Light" panose="02000503000000020004" pitchFamily="2" charset="0"/>
                <a:ea typeface="Inter Light" panose="02000503000000020004" pitchFamily="2" charset="0"/>
                <a:cs typeface="+mn-cs"/>
              </a:defRPr>
            </a:lvl2pPr>
            <a:lvl3pPr marL="0" indent="0" algn="l" defTabSz="914400" rtl="0" eaLnBrk="1" latinLnBrk="0" hangingPunct="1">
              <a:lnSpc>
                <a:spcPct val="150000"/>
              </a:lnSpc>
              <a:spcBef>
                <a:spcPts val="500"/>
              </a:spcBef>
              <a:buFont typeface="Arial" panose="020B0604020202020204" pitchFamily="34" charset="0"/>
              <a:buNone/>
              <a:tabLst/>
              <a:defRPr sz="1200" b="1" i="0" kern="1200">
                <a:solidFill>
                  <a:schemeClr val="accent1"/>
                </a:solidFill>
                <a:latin typeface="Inter SemiBold" panose="02000503000000020004" pitchFamily="2" charset="0"/>
                <a:ea typeface="Inter SemiBold" panose="02000503000000020004" pitchFamily="2" charset="0"/>
                <a:cs typeface="+mn-cs"/>
              </a:defRPr>
            </a:lvl3pPr>
            <a:lvl4pPr marL="0" indent="0" algn="l" defTabSz="914400" rtl="0" eaLnBrk="1" latinLnBrk="0" hangingPunct="1">
              <a:lnSpc>
                <a:spcPct val="150000"/>
              </a:lnSpc>
              <a:spcBef>
                <a:spcPts val="500"/>
              </a:spcBef>
              <a:buFont typeface="Arial" panose="020B0604020202020204" pitchFamily="34" charset="0"/>
              <a:buNone/>
              <a:tabLst/>
              <a:defRPr sz="1200" b="0" i="0" kern="1200">
                <a:solidFill>
                  <a:schemeClr val="tx1"/>
                </a:solidFill>
                <a:latin typeface="Inter Light" panose="02000503000000020004" pitchFamily="2" charset="0"/>
                <a:ea typeface="Inter Light" panose="02000503000000020004" pitchFamily="2" charset="0"/>
                <a:cs typeface="+mn-cs"/>
              </a:defRPr>
            </a:lvl4pPr>
            <a:lvl5pPr marL="228600" indent="-228600" algn="l" defTabSz="914400" rtl="0" eaLnBrk="1" latinLnBrk="0" hangingPunct="1">
              <a:lnSpc>
                <a:spcPct val="150000"/>
              </a:lnSpc>
              <a:spcBef>
                <a:spcPts val="500"/>
              </a:spcBef>
              <a:buClr>
                <a:schemeClr val="accent1"/>
              </a:buClr>
              <a:buFont typeface="System Font Regular"/>
              <a:buChar char="→"/>
              <a:tabLst/>
              <a:defRPr sz="1200" b="0" i="0" kern="1200">
                <a:solidFill>
                  <a:schemeClr val="tx1"/>
                </a:solidFill>
                <a:latin typeface="Inter Light" panose="02000503000000020004" pitchFamily="2" charset="0"/>
                <a:ea typeface="Inter Light" panose="02000503000000020004" pitchFamily="2" charset="0"/>
                <a:cs typeface="+mn-cs"/>
              </a:defRPr>
            </a:lvl5pPr>
            <a:lvl6pPr marL="482600" indent="-228600" algn="l" defTabSz="914400" rtl="0" eaLnBrk="1" latinLnBrk="0" hangingPunct="1">
              <a:lnSpc>
                <a:spcPct val="150000"/>
              </a:lnSpc>
              <a:spcBef>
                <a:spcPts val="500"/>
              </a:spcBef>
              <a:buClr>
                <a:schemeClr val="accent2"/>
              </a:buClr>
              <a:buFont typeface="System Font Regular"/>
              <a:buChar char="→"/>
              <a:tabLst/>
              <a:defRPr sz="1200" kern="1200">
                <a:solidFill>
                  <a:schemeClr val="tx1"/>
                </a:solidFill>
                <a:latin typeface="Inter" panose="02000503000000020004" pitchFamily="2" charset="0"/>
                <a:ea typeface="Inter" panose="02000503000000020004" pitchFamily="2" charset="0"/>
                <a:cs typeface="+mn-cs"/>
              </a:defRPr>
            </a:lvl6pPr>
            <a:lvl7pPr marL="0" indent="0" algn="l" defTabSz="914400" rtl="0" eaLnBrk="1" latinLnBrk="0" hangingPunct="1">
              <a:lnSpc>
                <a:spcPct val="150000"/>
              </a:lnSpc>
              <a:spcBef>
                <a:spcPts val="500"/>
              </a:spcBef>
              <a:buFont typeface="Arial" panose="020B0604020202020204" pitchFamily="34" charset="0"/>
              <a:buNone/>
              <a:tabLst/>
              <a:defRPr sz="800" kern="1200">
                <a:solidFill>
                  <a:schemeClr val="tx2"/>
                </a:solidFill>
                <a:latin typeface="Inter" panose="02000503000000020004" pitchFamily="2" charset="0"/>
                <a:ea typeface="Inter" panose="02000503000000020004" pitchFamily="2" charset="0"/>
                <a:cs typeface="+mn-cs"/>
              </a:defRPr>
            </a:lvl7pPr>
            <a:lvl8pPr marL="228600" indent="-228600" algn="l" defTabSz="914400" rtl="0" eaLnBrk="1" latinLnBrk="0" hangingPunct="1">
              <a:lnSpc>
                <a:spcPct val="150000"/>
              </a:lnSpc>
              <a:spcBef>
                <a:spcPts val="500"/>
              </a:spcBef>
              <a:buFont typeface="Arial" panose="020B0604020202020204" pitchFamily="34" charset="0"/>
              <a:buChar char="•"/>
              <a:tabLst/>
              <a:defRPr sz="1200" kern="1200">
                <a:solidFill>
                  <a:schemeClr val="tx1"/>
                </a:solidFill>
                <a:latin typeface="Inter" panose="02000503000000020004" pitchFamily="2" charset="0"/>
                <a:ea typeface="Inter" panose="02000503000000020004" pitchFamily="2"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000">
                <a:solidFill>
                  <a:srgbClr val="292B2C"/>
                </a:solidFill>
                <a:latin typeface="Inter Medium" panose="02000503000000020004" pitchFamily="2" charset="0"/>
                <a:ea typeface="Inter Medium" panose="02000503000000020004" pitchFamily="2" charset="0"/>
              </a:rPr>
              <a:t>Daily Shelter &amp; Overnight Service Occupancy &amp; Capacitance by the City of Toronto</a:t>
            </a:r>
          </a:p>
        </p:txBody>
      </p:sp>
      <p:sp>
        <p:nvSpPr>
          <p:cNvPr id="5" name="Content Placeholder 5">
            <a:extLst>
              <a:ext uri="{FF2B5EF4-FFF2-40B4-BE49-F238E27FC236}">
                <a16:creationId xmlns:a16="http://schemas.microsoft.com/office/drawing/2014/main" id="{F4E6587A-B45B-99EF-1826-CDDD430DCE32}"/>
              </a:ext>
            </a:extLst>
          </p:cNvPr>
          <p:cNvSpPr txBox="1">
            <a:spLocks/>
          </p:cNvSpPr>
          <p:nvPr/>
        </p:nvSpPr>
        <p:spPr>
          <a:xfrm>
            <a:off x="4355406" y="3277924"/>
            <a:ext cx="3799242" cy="2141796"/>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2100" b="0" i="0" kern="1200">
                <a:solidFill>
                  <a:schemeClr val="tx1"/>
                </a:solidFill>
                <a:latin typeface="Inter ExtraLight" panose="02000503000000020004" pitchFamily="2" charset="0"/>
                <a:ea typeface="Inter ExtraLight" panose="02000503000000020004" pitchFamily="2" charset="0"/>
                <a:cs typeface="+mn-cs"/>
              </a:defRPr>
            </a:lvl1pPr>
            <a:lvl2pPr marL="0" indent="0" algn="l" defTabSz="914400" rtl="0" eaLnBrk="1" latinLnBrk="0" hangingPunct="1">
              <a:lnSpc>
                <a:spcPct val="150000"/>
              </a:lnSpc>
              <a:spcBef>
                <a:spcPts val="500"/>
              </a:spcBef>
              <a:buFont typeface="Arial" panose="020B0604020202020204" pitchFamily="34" charset="0"/>
              <a:buNone/>
              <a:tabLst/>
              <a:defRPr sz="1600" b="0" i="0" kern="1200">
                <a:solidFill>
                  <a:schemeClr val="accent1"/>
                </a:solidFill>
                <a:latin typeface="Inter Light" panose="02000503000000020004" pitchFamily="2" charset="0"/>
                <a:ea typeface="Inter Light" panose="02000503000000020004" pitchFamily="2" charset="0"/>
                <a:cs typeface="+mn-cs"/>
              </a:defRPr>
            </a:lvl2pPr>
            <a:lvl3pPr marL="0" indent="0" algn="l" defTabSz="914400" rtl="0" eaLnBrk="1" latinLnBrk="0" hangingPunct="1">
              <a:lnSpc>
                <a:spcPct val="150000"/>
              </a:lnSpc>
              <a:spcBef>
                <a:spcPts val="500"/>
              </a:spcBef>
              <a:buFont typeface="Arial" panose="020B0604020202020204" pitchFamily="34" charset="0"/>
              <a:buNone/>
              <a:tabLst/>
              <a:defRPr sz="1200" b="1" i="0" kern="1200">
                <a:solidFill>
                  <a:schemeClr val="accent1"/>
                </a:solidFill>
                <a:latin typeface="Inter SemiBold" panose="02000503000000020004" pitchFamily="2" charset="0"/>
                <a:ea typeface="Inter SemiBold" panose="02000503000000020004" pitchFamily="2" charset="0"/>
                <a:cs typeface="+mn-cs"/>
              </a:defRPr>
            </a:lvl3pPr>
            <a:lvl4pPr marL="0" indent="0" algn="l" defTabSz="914400" rtl="0" eaLnBrk="1" latinLnBrk="0" hangingPunct="1">
              <a:lnSpc>
                <a:spcPct val="150000"/>
              </a:lnSpc>
              <a:spcBef>
                <a:spcPts val="500"/>
              </a:spcBef>
              <a:buFont typeface="Arial" panose="020B0604020202020204" pitchFamily="34" charset="0"/>
              <a:buNone/>
              <a:tabLst/>
              <a:defRPr sz="1200" b="0" i="0" kern="1200">
                <a:solidFill>
                  <a:schemeClr val="tx1"/>
                </a:solidFill>
                <a:latin typeface="Inter Light" panose="02000503000000020004" pitchFamily="2" charset="0"/>
                <a:ea typeface="Inter Light" panose="02000503000000020004" pitchFamily="2" charset="0"/>
                <a:cs typeface="+mn-cs"/>
              </a:defRPr>
            </a:lvl4pPr>
            <a:lvl5pPr marL="228600" indent="-228600" algn="l" defTabSz="914400" rtl="0" eaLnBrk="1" latinLnBrk="0" hangingPunct="1">
              <a:lnSpc>
                <a:spcPct val="150000"/>
              </a:lnSpc>
              <a:spcBef>
                <a:spcPts val="500"/>
              </a:spcBef>
              <a:buClr>
                <a:schemeClr val="accent1"/>
              </a:buClr>
              <a:buFont typeface="System Font Regular"/>
              <a:buChar char="→"/>
              <a:tabLst/>
              <a:defRPr sz="1200" b="0" i="0" kern="1200">
                <a:solidFill>
                  <a:schemeClr val="tx1"/>
                </a:solidFill>
                <a:latin typeface="Inter Light" panose="02000503000000020004" pitchFamily="2" charset="0"/>
                <a:ea typeface="Inter Light" panose="02000503000000020004" pitchFamily="2" charset="0"/>
                <a:cs typeface="+mn-cs"/>
              </a:defRPr>
            </a:lvl5pPr>
            <a:lvl6pPr marL="482600" indent="-228600" algn="l" defTabSz="914400" rtl="0" eaLnBrk="1" latinLnBrk="0" hangingPunct="1">
              <a:lnSpc>
                <a:spcPct val="150000"/>
              </a:lnSpc>
              <a:spcBef>
                <a:spcPts val="500"/>
              </a:spcBef>
              <a:buClr>
                <a:schemeClr val="accent2"/>
              </a:buClr>
              <a:buFont typeface="System Font Regular"/>
              <a:buChar char="→"/>
              <a:tabLst/>
              <a:defRPr sz="1200" kern="1200">
                <a:solidFill>
                  <a:schemeClr val="tx1"/>
                </a:solidFill>
                <a:latin typeface="Inter" panose="02000503000000020004" pitchFamily="2" charset="0"/>
                <a:ea typeface="Inter" panose="02000503000000020004" pitchFamily="2" charset="0"/>
                <a:cs typeface="+mn-cs"/>
              </a:defRPr>
            </a:lvl6pPr>
            <a:lvl7pPr marL="0" indent="0" algn="l" defTabSz="914400" rtl="0" eaLnBrk="1" latinLnBrk="0" hangingPunct="1">
              <a:lnSpc>
                <a:spcPct val="150000"/>
              </a:lnSpc>
              <a:spcBef>
                <a:spcPts val="500"/>
              </a:spcBef>
              <a:buFont typeface="Arial" panose="020B0604020202020204" pitchFamily="34" charset="0"/>
              <a:buNone/>
              <a:tabLst/>
              <a:defRPr sz="800" kern="1200">
                <a:solidFill>
                  <a:schemeClr val="tx2"/>
                </a:solidFill>
                <a:latin typeface="Inter" panose="02000503000000020004" pitchFamily="2" charset="0"/>
                <a:ea typeface="Inter" panose="02000503000000020004" pitchFamily="2" charset="0"/>
                <a:cs typeface="+mn-cs"/>
              </a:defRPr>
            </a:lvl7pPr>
            <a:lvl8pPr marL="228600" indent="-228600" algn="l" defTabSz="914400" rtl="0" eaLnBrk="1" latinLnBrk="0" hangingPunct="1">
              <a:lnSpc>
                <a:spcPct val="150000"/>
              </a:lnSpc>
              <a:spcBef>
                <a:spcPts val="500"/>
              </a:spcBef>
              <a:buFont typeface="Arial" panose="020B0604020202020204" pitchFamily="34" charset="0"/>
              <a:buChar char="•"/>
              <a:tabLst/>
              <a:defRPr sz="1200" kern="1200">
                <a:solidFill>
                  <a:schemeClr val="tx1"/>
                </a:solidFill>
                <a:latin typeface="Inter" panose="02000503000000020004" pitchFamily="2" charset="0"/>
                <a:ea typeface="Inter" panose="02000503000000020004" pitchFamily="2"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nSpc>
                <a:spcPct val="100000"/>
              </a:lnSpc>
              <a:buFont typeface="Arial" panose="020B0604020202020204" pitchFamily="34" charset="0"/>
              <a:buChar char="•"/>
            </a:pPr>
            <a:r>
              <a:rPr lang="en-CA" sz="1800">
                <a:solidFill>
                  <a:srgbClr val="292B2C"/>
                </a:solidFill>
                <a:latin typeface="Inter ExtraLight" panose="02000503000000020004" pitchFamily="2" charset="0"/>
                <a:ea typeface="Inter ExtraLight" panose="02000503000000020004" pitchFamily="2" charset="0"/>
              </a:rPr>
              <a:t>Sector</a:t>
            </a:r>
          </a:p>
          <a:p>
            <a:pPr marL="285750" lvl="1" indent="-285750">
              <a:lnSpc>
                <a:spcPct val="100000"/>
              </a:lnSpc>
              <a:buFont typeface="Arial" panose="020B0604020202020204" pitchFamily="34" charset="0"/>
              <a:buChar char="•"/>
            </a:pPr>
            <a:r>
              <a:rPr lang="en-CA" sz="1800">
                <a:solidFill>
                  <a:srgbClr val="292B2C"/>
                </a:solidFill>
                <a:latin typeface="Inter ExtraLight" panose="02000503000000020004" pitchFamily="2" charset="0"/>
                <a:ea typeface="Inter ExtraLight" panose="02000503000000020004" pitchFamily="2" charset="0"/>
              </a:rPr>
              <a:t>Program Model</a:t>
            </a:r>
          </a:p>
          <a:p>
            <a:pPr marL="285750" lvl="1" indent="-285750">
              <a:lnSpc>
                <a:spcPct val="100000"/>
              </a:lnSpc>
              <a:buFont typeface="Arial" panose="020B0604020202020204" pitchFamily="34" charset="0"/>
              <a:buChar char="•"/>
            </a:pPr>
            <a:r>
              <a:rPr lang="en-CA" sz="1800" u="none" strike="noStrike">
                <a:solidFill>
                  <a:srgbClr val="292B2C"/>
                </a:solidFill>
                <a:effectLst/>
                <a:latin typeface="Inter ExtraLight" panose="02000503000000020004" pitchFamily="2" charset="0"/>
                <a:ea typeface="Inter ExtraLight" panose="02000503000000020004" pitchFamily="2" charset="0"/>
              </a:rPr>
              <a:t>Program Area</a:t>
            </a:r>
          </a:p>
          <a:p>
            <a:pPr marL="285750" lvl="1" indent="-285750">
              <a:lnSpc>
                <a:spcPct val="100000"/>
              </a:lnSpc>
              <a:buFont typeface="Arial" panose="020B0604020202020204" pitchFamily="34" charset="0"/>
              <a:buChar char="•"/>
            </a:pPr>
            <a:r>
              <a:rPr lang="en-CA" sz="1800" u="none" strike="noStrike">
                <a:solidFill>
                  <a:srgbClr val="292B2C"/>
                </a:solidFill>
                <a:effectLst/>
                <a:latin typeface="Inter ExtraLight" panose="02000503000000020004" pitchFamily="2" charset="0"/>
                <a:ea typeface="Inter ExtraLight" panose="02000503000000020004" pitchFamily="2" charset="0"/>
              </a:rPr>
              <a:t>Capacity Type</a:t>
            </a:r>
          </a:p>
          <a:p>
            <a:pPr marL="285750" lvl="1" indent="-285750">
              <a:lnSpc>
                <a:spcPct val="100000"/>
              </a:lnSpc>
              <a:buFont typeface="Arial" panose="020B0604020202020204" pitchFamily="34" charset="0"/>
              <a:buChar char="•"/>
            </a:pPr>
            <a:r>
              <a:rPr lang="en-CA" sz="1800">
                <a:solidFill>
                  <a:srgbClr val="292B2C"/>
                </a:solidFill>
                <a:latin typeface="Inter ExtraLight" panose="02000503000000020004" pitchFamily="2" charset="0"/>
                <a:ea typeface="Inter ExtraLight" panose="02000503000000020004" pitchFamily="2" charset="0"/>
              </a:rPr>
              <a:t>Unavailable Beds/Rooms</a:t>
            </a:r>
          </a:p>
          <a:p>
            <a:pPr marL="285750" lvl="1" indent="-285750">
              <a:lnSpc>
                <a:spcPct val="100000"/>
              </a:lnSpc>
              <a:buFont typeface="Arial" panose="020B0604020202020204" pitchFamily="34" charset="0"/>
              <a:buChar char="•"/>
            </a:pPr>
            <a:r>
              <a:rPr lang="en-CA" sz="1800" u="none" strike="noStrike">
                <a:solidFill>
                  <a:srgbClr val="292B2C"/>
                </a:solidFill>
                <a:effectLst/>
                <a:latin typeface="Inter ExtraLight" panose="02000503000000020004" pitchFamily="2" charset="0"/>
                <a:ea typeface="Inter ExtraLight" panose="02000503000000020004" pitchFamily="2" charset="0"/>
              </a:rPr>
              <a:t>Occupancy Rate Beds/Rooms</a:t>
            </a:r>
          </a:p>
        </p:txBody>
      </p:sp>
      <p:sp>
        <p:nvSpPr>
          <p:cNvPr id="6" name="Slide Number Placeholder 5">
            <a:extLst>
              <a:ext uri="{FF2B5EF4-FFF2-40B4-BE49-F238E27FC236}">
                <a16:creationId xmlns:a16="http://schemas.microsoft.com/office/drawing/2014/main" id="{DE6A17D5-FEFE-18D0-68D4-9EC66652DA0D}"/>
              </a:ext>
            </a:extLst>
          </p:cNvPr>
          <p:cNvSpPr>
            <a:spLocks noGrp="1"/>
          </p:cNvSpPr>
          <p:nvPr>
            <p:ph type="sldNum" sz="quarter" idx="12"/>
          </p:nvPr>
        </p:nvSpPr>
        <p:spPr/>
        <p:txBody>
          <a:bodyPr/>
          <a:lstStyle/>
          <a:p>
            <a:fld id="{1C124324-E316-CD4B-A54C-8BA8F4717311}" type="slidenum">
              <a:rPr lang="en-US" smtClean="0"/>
              <a:t>13</a:t>
            </a:fld>
            <a:endParaRPr lang="en-US"/>
          </a:p>
        </p:txBody>
      </p:sp>
    </p:spTree>
    <p:extLst>
      <p:ext uri="{BB962C8B-B14F-4D97-AF65-F5344CB8AC3E}">
        <p14:creationId xmlns:p14="http://schemas.microsoft.com/office/powerpoint/2010/main" val="390540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4B2208-A2C8-3AFF-703B-56E57CB2A487}"/>
              </a:ext>
            </a:extLst>
          </p:cNvPr>
          <p:cNvSpPr/>
          <p:nvPr/>
        </p:nvSpPr>
        <p:spPr>
          <a:xfrm>
            <a:off x="839788" y="1871614"/>
            <a:ext cx="8835792" cy="41209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F3CEE9-9B99-9DCC-B553-4BF7F25F2CC5}"/>
              </a:ext>
            </a:extLst>
          </p:cNvPr>
          <p:cNvSpPr>
            <a:spLocks noGrp="1"/>
          </p:cNvSpPr>
          <p:nvPr>
            <p:ph type="title"/>
          </p:nvPr>
        </p:nvSpPr>
        <p:spPr/>
        <p:txBody>
          <a:bodyPr/>
          <a:lstStyle/>
          <a:p>
            <a:r>
              <a:rPr lang="en-US"/>
              <a:t>Data Visualization</a:t>
            </a:r>
          </a:p>
        </p:txBody>
      </p:sp>
      <p:pic>
        <p:nvPicPr>
          <p:cNvPr id="8" name="Picture 7" descr="A graph with red and blue lines&#10;&#10;Description automatically generated">
            <a:extLst>
              <a:ext uri="{FF2B5EF4-FFF2-40B4-BE49-F238E27FC236}">
                <a16:creationId xmlns:a16="http://schemas.microsoft.com/office/drawing/2014/main" id="{34D4C656-1955-9F02-347E-BD9B4C606F74}"/>
              </a:ext>
            </a:extLst>
          </p:cNvPr>
          <p:cNvPicPr>
            <a:picLocks noChangeAspect="1"/>
          </p:cNvPicPr>
          <p:nvPr/>
        </p:nvPicPr>
        <p:blipFill rotWithShape="1">
          <a:blip r:embed="rId3"/>
          <a:srcRect t="4310"/>
          <a:stretch/>
        </p:blipFill>
        <p:spPr>
          <a:xfrm>
            <a:off x="901432" y="2043091"/>
            <a:ext cx="8683122" cy="3842873"/>
          </a:xfrm>
          <a:prstGeom prst="rect">
            <a:avLst/>
          </a:prstGeom>
        </p:spPr>
      </p:pic>
      <p:sp>
        <p:nvSpPr>
          <p:cNvPr id="11" name="TextBox 10">
            <a:extLst>
              <a:ext uri="{FF2B5EF4-FFF2-40B4-BE49-F238E27FC236}">
                <a16:creationId xmlns:a16="http://schemas.microsoft.com/office/drawing/2014/main" id="{BAEBC113-0470-9CD2-6A52-2F63C1F4A348}"/>
              </a:ext>
            </a:extLst>
          </p:cNvPr>
          <p:cNvSpPr txBox="1"/>
          <p:nvPr/>
        </p:nvSpPr>
        <p:spPr>
          <a:xfrm>
            <a:off x="1575403" y="5992586"/>
            <a:ext cx="6866214" cy="369332"/>
          </a:xfrm>
          <a:prstGeom prst="rect">
            <a:avLst/>
          </a:prstGeom>
          <a:noFill/>
        </p:spPr>
        <p:txBody>
          <a:bodyPr wrap="square" rtlCol="0">
            <a:spAutoFit/>
          </a:bodyPr>
          <a:lstStyle/>
          <a:p>
            <a:pPr algn="ctr"/>
            <a:r>
              <a:rPr lang="en-US" b="1">
                <a:latin typeface="Inter" panose="02000503000000020004" pitchFamily="2" charset="0"/>
                <a:ea typeface="Inter" panose="02000503000000020004" pitchFamily="2" charset="0"/>
              </a:rPr>
              <a:t>Figure 1:</a:t>
            </a:r>
            <a:r>
              <a:rPr lang="en-US">
                <a:latin typeface="Inter" panose="02000503000000020004" pitchFamily="2" charset="0"/>
                <a:ea typeface="Inter" panose="02000503000000020004" pitchFamily="2" charset="0"/>
              </a:rPr>
              <a:t> Daily Average Occupancy Rate Across All Shelters</a:t>
            </a:r>
          </a:p>
        </p:txBody>
      </p:sp>
      <p:sp>
        <p:nvSpPr>
          <p:cNvPr id="4" name="Slide Number Placeholder 3">
            <a:extLst>
              <a:ext uri="{FF2B5EF4-FFF2-40B4-BE49-F238E27FC236}">
                <a16:creationId xmlns:a16="http://schemas.microsoft.com/office/drawing/2014/main" id="{39D2713B-3653-07BC-F111-FBB249D83B0E}"/>
              </a:ext>
            </a:extLst>
          </p:cNvPr>
          <p:cNvSpPr>
            <a:spLocks noGrp="1"/>
          </p:cNvSpPr>
          <p:nvPr>
            <p:ph type="sldNum" sz="quarter" idx="12"/>
          </p:nvPr>
        </p:nvSpPr>
        <p:spPr/>
        <p:txBody>
          <a:bodyPr/>
          <a:lstStyle/>
          <a:p>
            <a:fld id="{1C124324-E316-CD4B-A54C-8BA8F4717311}" type="slidenum">
              <a:rPr lang="en-US" smtClean="0"/>
              <a:t>14</a:t>
            </a:fld>
            <a:endParaRPr lang="en-US"/>
          </a:p>
        </p:txBody>
      </p:sp>
    </p:spTree>
    <p:extLst>
      <p:ext uri="{BB962C8B-B14F-4D97-AF65-F5344CB8AC3E}">
        <p14:creationId xmlns:p14="http://schemas.microsoft.com/office/powerpoint/2010/main" val="120149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0FC110-43DC-8B61-3513-5CCA14D5F189}"/>
              </a:ext>
            </a:extLst>
          </p:cNvPr>
          <p:cNvSpPr>
            <a:spLocks noGrp="1"/>
          </p:cNvSpPr>
          <p:nvPr>
            <p:ph type="title"/>
          </p:nvPr>
        </p:nvSpPr>
        <p:spPr/>
        <p:txBody>
          <a:bodyPr/>
          <a:lstStyle/>
          <a:p>
            <a:r>
              <a:rPr lang="en-US"/>
              <a:t>Data Visualization</a:t>
            </a:r>
          </a:p>
        </p:txBody>
      </p:sp>
      <p:sp>
        <p:nvSpPr>
          <p:cNvPr id="2" name="Rectangle 1">
            <a:extLst>
              <a:ext uri="{FF2B5EF4-FFF2-40B4-BE49-F238E27FC236}">
                <a16:creationId xmlns:a16="http://schemas.microsoft.com/office/drawing/2014/main" id="{5D721249-B26A-0A8B-3F36-862FEC4C07C3}"/>
              </a:ext>
            </a:extLst>
          </p:cNvPr>
          <p:cNvSpPr/>
          <p:nvPr/>
        </p:nvSpPr>
        <p:spPr>
          <a:xfrm>
            <a:off x="5178535" y="1899894"/>
            <a:ext cx="3687022" cy="40232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D1CE94-85C8-7E91-F215-571F3CD5AB9A}"/>
              </a:ext>
            </a:extLst>
          </p:cNvPr>
          <p:cNvSpPr/>
          <p:nvPr/>
        </p:nvSpPr>
        <p:spPr>
          <a:xfrm>
            <a:off x="974362" y="1899894"/>
            <a:ext cx="3687022" cy="40232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A2BB6A-9239-6880-1C05-945D884D3741}"/>
              </a:ext>
            </a:extLst>
          </p:cNvPr>
          <p:cNvSpPr txBox="1"/>
          <p:nvPr/>
        </p:nvSpPr>
        <p:spPr>
          <a:xfrm>
            <a:off x="1063011" y="5998126"/>
            <a:ext cx="3523423" cy="646331"/>
          </a:xfrm>
          <a:prstGeom prst="rect">
            <a:avLst/>
          </a:prstGeom>
          <a:noFill/>
        </p:spPr>
        <p:txBody>
          <a:bodyPr wrap="square" rtlCol="0">
            <a:spAutoFit/>
          </a:bodyPr>
          <a:lstStyle/>
          <a:p>
            <a:pPr algn="ctr"/>
            <a:r>
              <a:rPr lang="en-US" b="1">
                <a:latin typeface="Inter" panose="02000503000000020004" pitchFamily="2" charset="0"/>
                <a:ea typeface="Inter" panose="02000503000000020004" pitchFamily="2" charset="0"/>
              </a:rPr>
              <a:t>Figure 3:</a:t>
            </a:r>
            <a:r>
              <a:rPr lang="en-US">
                <a:latin typeface="Inter" panose="02000503000000020004" pitchFamily="2" charset="0"/>
                <a:ea typeface="Inter" panose="02000503000000020004" pitchFamily="2" charset="0"/>
              </a:rPr>
              <a:t> Correlation Heatmap for All Shelters</a:t>
            </a:r>
          </a:p>
        </p:txBody>
      </p:sp>
      <p:pic>
        <p:nvPicPr>
          <p:cNvPr id="6" name="Picture 5" descr="A screen shot of a graph&#10;&#10;Description automatically generated">
            <a:extLst>
              <a:ext uri="{FF2B5EF4-FFF2-40B4-BE49-F238E27FC236}">
                <a16:creationId xmlns:a16="http://schemas.microsoft.com/office/drawing/2014/main" id="{94D0DE3A-6978-D9DB-34CE-A0DBD6D6A424}"/>
              </a:ext>
            </a:extLst>
          </p:cNvPr>
          <p:cNvPicPr>
            <a:picLocks noChangeAspect="1"/>
          </p:cNvPicPr>
          <p:nvPr/>
        </p:nvPicPr>
        <p:blipFill>
          <a:blip r:embed="rId3"/>
          <a:stretch>
            <a:fillRect/>
          </a:stretch>
        </p:blipFill>
        <p:spPr>
          <a:xfrm>
            <a:off x="1063011" y="1986450"/>
            <a:ext cx="3523423" cy="3860288"/>
          </a:xfrm>
          <a:prstGeom prst="rect">
            <a:avLst/>
          </a:prstGeom>
        </p:spPr>
      </p:pic>
      <p:pic>
        <p:nvPicPr>
          <p:cNvPr id="7" name="Picture 6" descr="A screen shot of a chart&#10;&#10;Description automatically generated">
            <a:extLst>
              <a:ext uri="{FF2B5EF4-FFF2-40B4-BE49-F238E27FC236}">
                <a16:creationId xmlns:a16="http://schemas.microsoft.com/office/drawing/2014/main" id="{9A02566B-A1DF-D930-FF1D-EDB4110984BA}"/>
              </a:ext>
            </a:extLst>
          </p:cNvPr>
          <p:cNvPicPr>
            <a:picLocks noChangeAspect="1"/>
          </p:cNvPicPr>
          <p:nvPr/>
        </p:nvPicPr>
        <p:blipFill>
          <a:blip r:embed="rId4"/>
          <a:stretch>
            <a:fillRect/>
          </a:stretch>
        </p:blipFill>
        <p:spPr>
          <a:xfrm>
            <a:off x="5285599" y="1986194"/>
            <a:ext cx="3498159" cy="3860800"/>
          </a:xfrm>
          <a:prstGeom prst="rect">
            <a:avLst/>
          </a:prstGeom>
        </p:spPr>
      </p:pic>
      <p:sp>
        <p:nvSpPr>
          <p:cNvPr id="8" name="TextBox 7">
            <a:extLst>
              <a:ext uri="{FF2B5EF4-FFF2-40B4-BE49-F238E27FC236}">
                <a16:creationId xmlns:a16="http://schemas.microsoft.com/office/drawing/2014/main" id="{8F599E72-EDCC-A481-6C0A-1BB3EAD8328A}"/>
              </a:ext>
            </a:extLst>
          </p:cNvPr>
          <p:cNvSpPr txBox="1"/>
          <p:nvPr/>
        </p:nvSpPr>
        <p:spPr>
          <a:xfrm>
            <a:off x="5260335" y="5998126"/>
            <a:ext cx="3523423" cy="646331"/>
          </a:xfrm>
          <a:prstGeom prst="rect">
            <a:avLst/>
          </a:prstGeom>
          <a:noFill/>
        </p:spPr>
        <p:txBody>
          <a:bodyPr wrap="square" rtlCol="0">
            <a:spAutoFit/>
          </a:bodyPr>
          <a:lstStyle/>
          <a:p>
            <a:pPr algn="ctr"/>
            <a:r>
              <a:rPr lang="en-US" b="1">
                <a:latin typeface="Inter" panose="02000503000000020004" pitchFamily="2" charset="0"/>
                <a:ea typeface="Inter" panose="02000503000000020004" pitchFamily="2" charset="0"/>
              </a:rPr>
              <a:t>Figure 4:</a:t>
            </a:r>
            <a:r>
              <a:rPr lang="en-US">
                <a:latin typeface="Inter" panose="02000503000000020004" pitchFamily="2" charset="0"/>
                <a:ea typeface="Inter" panose="02000503000000020004" pitchFamily="2" charset="0"/>
              </a:rPr>
              <a:t> Correlation Heatmap for Only “Youth” Shelters</a:t>
            </a:r>
          </a:p>
        </p:txBody>
      </p:sp>
      <p:pic>
        <p:nvPicPr>
          <p:cNvPr id="9" name="Picture 8">
            <a:extLst>
              <a:ext uri="{FF2B5EF4-FFF2-40B4-BE49-F238E27FC236}">
                <a16:creationId xmlns:a16="http://schemas.microsoft.com/office/drawing/2014/main" id="{2A48172A-4E4D-13E2-CBAF-92A9D3C79739}"/>
              </a:ext>
            </a:extLst>
          </p:cNvPr>
          <p:cNvPicPr>
            <a:picLocks noChangeAspect="1"/>
          </p:cNvPicPr>
          <p:nvPr/>
        </p:nvPicPr>
        <p:blipFill>
          <a:blip r:embed="rId5"/>
          <a:stretch>
            <a:fillRect/>
          </a:stretch>
        </p:blipFill>
        <p:spPr>
          <a:xfrm>
            <a:off x="5178535" y="1899894"/>
            <a:ext cx="3687022" cy="4000267"/>
          </a:xfrm>
          <a:prstGeom prst="rect">
            <a:avLst/>
          </a:prstGeom>
        </p:spPr>
      </p:pic>
      <p:sp>
        <p:nvSpPr>
          <p:cNvPr id="10" name="Slide Number Placeholder 9">
            <a:extLst>
              <a:ext uri="{FF2B5EF4-FFF2-40B4-BE49-F238E27FC236}">
                <a16:creationId xmlns:a16="http://schemas.microsoft.com/office/drawing/2014/main" id="{3C7BA3E3-D69A-C92E-6946-B45E32F946D6}"/>
              </a:ext>
            </a:extLst>
          </p:cNvPr>
          <p:cNvSpPr>
            <a:spLocks noGrp="1"/>
          </p:cNvSpPr>
          <p:nvPr>
            <p:ph type="sldNum" sz="quarter" idx="12"/>
          </p:nvPr>
        </p:nvSpPr>
        <p:spPr/>
        <p:txBody>
          <a:bodyPr/>
          <a:lstStyle/>
          <a:p>
            <a:fld id="{1C124324-E316-CD4B-A54C-8BA8F4717311}" type="slidenum">
              <a:rPr lang="en-US" smtClean="0"/>
              <a:t>15</a:t>
            </a:fld>
            <a:endParaRPr lang="en-US"/>
          </a:p>
        </p:txBody>
      </p:sp>
    </p:spTree>
    <p:extLst>
      <p:ext uri="{BB962C8B-B14F-4D97-AF65-F5344CB8AC3E}">
        <p14:creationId xmlns:p14="http://schemas.microsoft.com/office/powerpoint/2010/main" val="2293019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D464-40C5-738F-63D6-904F8CD231DD}"/>
              </a:ext>
            </a:extLst>
          </p:cNvPr>
          <p:cNvSpPr>
            <a:spLocks noGrp="1"/>
          </p:cNvSpPr>
          <p:nvPr>
            <p:ph type="title"/>
          </p:nvPr>
        </p:nvSpPr>
        <p:spPr/>
        <p:txBody>
          <a:bodyPr/>
          <a:lstStyle/>
          <a:p>
            <a:r>
              <a:rPr lang="en-US"/>
              <a:t>Baseline Models</a:t>
            </a:r>
          </a:p>
        </p:txBody>
      </p:sp>
      <p:sp>
        <p:nvSpPr>
          <p:cNvPr id="3" name="Text Placeholder 2">
            <a:extLst>
              <a:ext uri="{FF2B5EF4-FFF2-40B4-BE49-F238E27FC236}">
                <a16:creationId xmlns:a16="http://schemas.microsoft.com/office/drawing/2014/main" id="{88F6B1AA-BA93-909C-914C-0B831FCCDD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117EDD-F0E4-E84E-E826-1131AEE26B2A}"/>
              </a:ext>
            </a:extLst>
          </p:cNvPr>
          <p:cNvSpPr>
            <a:spLocks noGrp="1"/>
          </p:cNvSpPr>
          <p:nvPr>
            <p:ph type="sldNum" sz="quarter" idx="12"/>
          </p:nvPr>
        </p:nvSpPr>
        <p:spPr/>
        <p:txBody>
          <a:bodyPr/>
          <a:lstStyle/>
          <a:p>
            <a:fld id="{1C124324-E316-CD4B-A54C-8BA8F4717311}" type="slidenum">
              <a:rPr lang="en-US" smtClean="0"/>
              <a:t>16</a:t>
            </a:fld>
            <a:endParaRPr lang="en-US"/>
          </a:p>
        </p:txBody>
      </p:sp>
    </p:spTree>
    <p:extLst>
      <p:ext uri="{BB962C8B-B14F-4D97-AF65-F5344CB8AC3E}">
        <p14:creationId xmlns:p14="http://schemas.microsoft.com/office/powerpoint/2010/main" val="61704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0FC110-43DC-8B61-3513-5CCA14D5F189}"/>
              </a:ext>
            </a:extLst>
          </p:cNvPr>
          <p:cNvSpPr>
            <a:spLocks noGrp="1"/>
          </p:cNvSpPr>
          <p:nvPr>
            <p:ph type="title"/>
          </p:nvPr>
        </p:nvSpPr>
        <p:spPr/>
        <p:txBody>
          <a:bodyPr/>
          <a:lstStyle/>
          <a:p>
            <a:r>
              <a:rPr lang="en-US"/>
              <a:t>Baseline Model Performance</a:t>
            </a:r>
          </a:p>
        </p:txBody>
      </p:sp>
      <p:grpSp>
        <p:nvGrpSpPr>
          <p:cNvPr id="19" name="Group 18">
            <a:extLst>
              <a:ext uri="{FF2B5EF4-FFF2-40B4-BE49-F238E27FC236}">
                <a16:creationId xmlns:a16="http://schemas.microsoft.com/office/drawing/2014/main" id="{3F3DC2CE-D23D-E5D3-0561-B91FB229D01D}"/>
              </a:ext>
            </a:extLst>
          </p:cNvPr>
          <p:cNvGrpSpPr/>
          <p:nvPr/>
        </p:nvGrpSpPr>
        <p:grpSpPr>
          <a:xfrm>
            <a:off x="5272766" y="2012656"/>
            <a:ext cx="3988591" cy="2139958"/>
            <a:chOff x="1951838" y="2060616"/>
            <a:chExt cx="3988591" cy="2139958"/>
          </a:xfrm>
        </p:grpSpPr>
        <p:sp>
          <p:nvSpPr>
            <p:cNvPr id="13" name="Rounded Rectangle 12">
              <a:extLst>
                <a:ext uri="{FF2B5EF4-FFF2-40B4-BE49-F238E27FC236}">
                  <a16:creationId xmlns:a16="http://schemas.microsoft.com/office/drawing/2014/main" id="{12E47365-97F7-E0FF-8BF7-2D0A0C9C4468}"/>
                </a:ext>
              </a:extLst>
            </p:cNvPr>
            <p:cNvSpPr/>
            <p:nvPr/>
          </p:nvSpPr>
          <p:spPr>
            <a:xfrm>
              <a:off x="1951838" y="2060616"/>
              <a:ext cx="3988591" cy="2139958"/>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Inter" panose="02000503000000020004" pitchFamily="2" charset="0"/>
                <a:ea typeface="Inter" panose="02000503000000020004" pitchFamily="2" charset="0"/>
              </a:endParaRPr>
            </a:p>
          </p:txBody>
        </p:sp>
        <p:sp>
          <p:nvSpPr>
            <p:cNvPr id="14" name="TextBox 13">
              <a:extLst>
                <a:ext uri="{FF2B5EF4-FFF2-40B4-BE49-F238E27FC236}">
                  <a16:creationId xmlns:a16="http://schemas.microsoft.com/office/drawing/2014/main" id="{0B1E22EE-B609-9EA0-A63E-733DF586806B}"/>
                </a:ext>
              </a:extLst>
            </p:cNvPr>
            <p:cNvSpPr txBox="1"/>
            <p:nvPr/>
          </p:nvSpPr>
          <p:spPr>
            <a:xfrm>
              <a:off x="2396225" y="2366133"/>
              <a:ext cx="3005178" cy="707886"/>
            </a:xfrm>
            <a:prstGeom prst="rect">
              <a:avLst/>
            </a:prstGeom>
            <a:noFill/>
          </p:spPr>
          <p:txBody>
            <a:bodyPr wrap="square" rtlCol="0">
              <a:spAutoFit/>
            </a:bodyPr>
            <a:lstStyle/>
            <a:p>
              <a:pPr algn="ctr"/>
              <a:r>
                <a:rPr lang="en-US" sz="2000" b="1">
                  <a:latin typeface="Inter" panose="02000503000000020004" pitchFamily="2" charset="0"/>
                  <a:ea typeface="Inter" panose="02000503000000020004" pitchFamily="2" charset="0"/>
                </a:rPr>
                <a:t>Autoregressive </a:t>
              </a:r>
            </a:p>
            <a:p>
              <a:pPr algn="ctr"/>
              <a:r>
                <a:rPr lang="en-US" sz="2000" b="1">
                  <a:latin typeface="Inter" panose="02000503000000020004" pitchFamily="2" charset="0"/>
                  <a:ea typeface="Inter" panose="02000503000000020004" pitchFamily="2" charset="0"/>
                </a:rPr>
                <a:t>Model</a:t>
              </a:r>
            </a:p>
          </p:txBody>
        </p:sp>
        <p:sp>
          <p:nvSpPr>
            <p:cNvPr id="15" name="TextBox 14">
              <a:extLst>
                <a:ext uri="{FF2B5EF4-FFF2-40B4-BE49-F238E27FC236}">
                  <a16:creationId xmlns:a16="http://schemas.microsoft.com/office/drawing/2014/main" id="{D74ABC2F-CF82-5328-86BF-0476695CCD39}"/>
                </a:ext>
              </a:extLst>
            </p:cNvPr>
            <p:cNvSpPr txBox="1"/>
            <p:nvPr/>
          </p:nvSpPr>
          <p:spPr>
            <a:xfrm>
              <a:off x="2145639" y="3037469"/>
              <a:ext cx="3559715" cy="880369"/>
            </a:xfrm>
            <a:prstGeom prst="rect">
              <a:avLst/>
            </a:prstGeom>
            <a:noFill/>
          </p:spPr>
          <p:txBody>
            <a:bodyPr wrap="square" lIns="91440" tIns="45720" rIns="91440" bIns="45720" rtlCol="0" anchor="t">
              <a:spAutoFit/>
            </a:bodyPr>
            <a:lstStyle/>
            <a:p>
              <a:pPr algn="ctr">
                <a:lnSpc>
                  <a:spcPct val="150000"/>
                </a:lnSpc>
              </a:pPr>
              <a:r>
                <a:rPr lang="en-US">
                  <a:latin typeface="Inter"/>
                  <a:ea typeface="Inter" panose="02000503000000020004" pitchFamily="2" charset="0"/>
                </a:rPr>
                <a:t>Roo</a:t>
              </a:r>
              <a:r>
                <a:rPr lang="en-US">
                  <a:latin typeface="Inter"/>
                </a:rPr>
                <a:t>t Mean Squared Error: 4.12</a:t>
              </a:r>
            </a:p>
            <a:p>
              <a:pPr algn="ctr">
                <a:lnSpc>
                  <a:spcPct val="150000"/>
                </a:lnSpc>
              </a:pPr>
              <a:r>
                <a:rPr lang="en-US">
                  <a:latin typeface="Inter"/>
                </a:rPr>
                <a:t>Mean Absolute Error: 16.96</a:t>
              </a:r>
            </a:p>
          </p:txBody>
        </p:sp>
      </p:grpSp>
      <p:grpSp>
        <p:nvGrpSpPr>
          <p:cNvPr id="20" name="Group 19">
            <a:extLst>
              <a:ext uri="{FF2B5EF4-FFF2-40B4-BE49-F238E27FC236}">
                <a16:creationId xmlns:a16="http://schemas.microsoft.com/office/drawing/2014/main" id="{0E00F6AA-D6DD-DCE4-715F-B7ADD162FFB2}"/>
              </a:ext>
            </a:extLst>
          </p:cNvPr>
          <p:cNvGrpSpPr/>
          <p:nvPr/>
        </p:nvGrpSpPr>
        <p:grpSpPr>
          <a:xfrm>
            <a:off x="839788" y="2012656"/>
            <a:ext cx="3988591" cy="2139958"/>
            <a:chOff x="1951838" y="2060616"/>
            <a:chExt cx="3988591" cy="2139958"/>
          </a:xfrm>
        </p:grpSpPr>
        <p:sp>
          <p:nvSpPr>
            <p:cNvPr id="21" name="Rounded Rectangle 20">
              <a:extLst>
                <a:ext uri="{FF2B5EF4-FFF2-40B4-BE49-F238E27FC236}">
                  <a16:creationId xmlns:a16="http://schemas.microsoft.com/office/drawing/2014/main" id="{FCEC25A1-B8F9-1FB9-9F66-E84497DC4426}"/>
                </a:ext>
              </a:extLst>
            </p:cNvPr>
            <p:cNvSpPr/>
            <p:nvPr/>
          </p:nvSpPr>
          <p:spPr>
            <a:xfrm>
              <a:off x="1951838" y="2060616"/>
              <a:ext cx="3988591" cy="2139958"/>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Inter" panose="02000503000000020004" pitchFamily="2" charset="0"/>
                <a:ea typeface="Inter" panose="02000503000000020004" pitchFamily="2" charset="0"/>
              </a:endParaRPr>
            </a:p>
          </p:txBody>
        </p:sp>
        <p:sp>
          <p:nvSpPr>
            <p:cNvPr id="22" name="TextBox 21">
              <a:extLst>
                <a:ext uri="{FF2B5EF4-FFF2-40B4-BE49-F238E27FC236}">
                  <a16:creationId xmlns:a16="http://schemas.microsoft.com/office/drawing/2014/main" id="{B2E535AB-9BB4-C1E7-0DB6-3552838A7318}"/>
                </a:ext>
              </a:extLst>
            </p:cNvPr>
            <p:cNvSpPr txBox="1"/>
            <p:nvPr/>
          </p:nvSpPr>
          <p:spPr>
            <a:xfrm>
              <a:off x="2396225" y="2366133"/>
              <a:ext cx="3005178" cy="707886"/>
            </a:xfrm>
            <a:prstGeom prst="rect">
              <a:avLst/>
            </a:prstGeom>
            <a:noFill/>
          </p:spPr>
          <p:txBody>
            <a:bodyPr wrap="square" rtlCol="0">
              <a:spAutoFit/>
            </a:bodyPr>
            <a:lstStyle/>
            <a:p>
              <a:pPr algn="ctr"/>
              <a:r>
                <a:rPr lang="en-US" sz="2000" b="1">
                  <a:latin typeface="Inter" panose="02000503000000020004" pitchFamily="2" charset="0"/>
                  <a:ea typeface="Inter" panose="02000503000000020004" pitchFamily="2" charset="0"/>
                </a:rPr>
                <a:t>Random Forest Regression Model</a:t>
              </a:r>
            </a:p>
          </p:txBody>
        </p:sp>
        <p:sp>
          <p:nvSpPr>
            <p:cNvPr id="23" name="TextBox 22">
              <a:extLst>
                <a:ext uri="{FF2B5EF4-FFF2-40B4-BE49-F238E27FC236}">
                  <a16:creationId xmlns:a16="http://schemas.microsoft.com/office/drawing/2014/main" id="{7120BDFB-FEAF-A2A7-F352-752D69DEA1A1}"/>
                </a:ext>
              </a:extLst>
            </p:cNvPr>
            <p:cNvSpPr txBox="1"/>
            <p:nvPr/>
          </p:nvSpPr>
          <p:spPr>
            <a:xfrm>
              <a:off x="2145639" y="3037469"/>
              <a:ext cx="3559715" cy="874727"/>
            </a:xfrm>
            <a:prstGeom prst="rect">
              <a:avLst/>
            </a:prstGeom>
            <a:noFill/>
          </p:spPr>
          <p:txBody>
            <a:bodyPr wrap="square" rtlCol="0">
              <a:spAutoFit/>
            </a:bodyPr>
            <a:lstStyle/>
            <a:p>
              <a:pPr algn="ctr">
                <a:lnSpc>
                  <a:spcPct val="150000"/>
                </a:lnSpc>
              </a:pPr>
              <a:r>
                <a:rPr lang="en-US" dirty="0">
                  <a:latin typeface="Inter" panose="02000503000000020004" pitchFamily="2" charset="0"/>
                  <a:ea typeface="Inter" panose="02000503000000020004" pitchFamily="2" charset="0"/>
                </a:rPr>
                <a:t>Root Mean Squared Error: 7.04</a:t>
              </a:r>
            </a:p>
            <a:p>
              <a:pPr algn="ctr">
                <a:lnSpc>
                  <a:spcPct val="150000"/>
                </a:lnSpc>
              </a:pPr>
              <a:r>
                <a:rPr lang="en-US" dirty="0">
                  <a:latin typeface="Inter" panose="02000503000000020004" pitchFamily="2" charset="0"/>
                  <a:ea typeface="Inter" panose="02000503000000020004" pitchFamily="2" charset="0"/>
                </a:rPr>
                <a:t>Mean Absolute Error: 2.59</a:t>
              </a:r>
            </a:p>
          </p:txBody>
        </p:sp>
      </p:grpSp>
      <p:grpSp>
        <p:nvGrpSpPr>
          <p:cNvPr id="28" name="Group 27">
            <a:extLst>
              <a:ext uri="{FF2B5EF4-FFF2-40B4-BE49-F238E27FC236}">
                <a16:creationId xmlns:a16="http://schemas.microsoft.com/office/drawing/2014/main" id="{4186636F-E5AC-9D8E-3E87-38CE25F3C09F}"/>
              </a:ext>
            </a:extLst>
          </p:cNvPr>
          <p:cNvGrpSpPr/>
          <p:nvPr/>
        </p:nvGrpSpPr>
        <p:grpSpPr>
          <a:xfrm>
            <a:off x="2835147" y="4332762"/>
            <a:ext cx="4411277" cy="2139958"/>
            <a:chOff x="1951838" y="2060616"/>
            <a:chExt cx="3988591" cy="2139958"/>
          </a:xfrm>
        </p:grpSpPr>
        <p:sp>
          <p:nvSpPr>
            <p:cNvPr id="29" name="Rounded Rectangle 28">
              <a:extLst>
                <a:ext uri="{FF2B5EF4-FFF2-40B4-BE49-F238E27FC236}">
                  <a16:creationId xmlns:a16="http://schemas.microsoft.com/office/drawing/2014/main" id="{6BC2F345-A883-A710-23FD-9CBFED494064}"/>
                </a:ext>
              </a:extLst>
            </p:cNvPr>
            <p:cNvSpPr/>
            <p:nvPr/>
          </p:nvSpPr>
          <p:spPr>
            <a:xfrm>
              <a:off x="1951838" y="2060616"/>
              <a:ext cx="3988591" cy="2139958"/>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Inter" panose="02000503000000020004" pitchFamily="2" charset="0"/>
                <a:ea typeface="Inter" panose="02000503000000020004" pitchFamily="2" charset="0"/>
              </a:endParaRPr>
            </a:p>
          </p:txBody>
        </p:sp>
        <p:sp>
          <p:nvSpPr>
            <p:cNvPr id="30" name="TextBox 29">
              <a:extLst>
                <a:ext uri="{FF2B5EF4-FFF2-40B4-BE49-F238E27FC236}">
                  <a16:creationId xmlns:a16="http://schemas.microsoft.com/office/drawing/2014/main" id="{F42DAE25-46F3-89C3-3BCC-6CDFDA21E706}"/>
                </a:ext>
              </a:extLst>
            </p:cNvPr>
            <p:cNvSpPr txBox="1"/>
            <p:nvPr/>
          </p:nvSpPr>
          <p:spPr>
            <a:xfrm>
              <a:off x="2396225" y="2366133"/>
              <a:ext cx="3005178" cy="707886"/>
            </a:xfrm>
            <a:prstGeom prst="rect">
              <a:avLst/>
            </a:prstGeom>
            <a:noFill/>
          </p:spPr>
          <p:txBody>
            <a:bodyPr wrap="square" rtlCol="0">
              <a:spAutoFit/>
            </a:bodyPr>
            <a:lstStyle/>
            <a:p>
              <a:pPr algn="ctr"/>
              <a:r>
                <a:rPr lang="en-US" sz="2000" b="1">
                  <a:latin typeface="Inter" panose="02000503000000020004" pitchFamily="2" charset="0"/>
                  <a:ea typeface="Inter" panose="02000503000000020004" pitchFamily="2" charset="0"/>
                </a:rPr>
                <a:t>Prophet Model</a:t>
              </a:r>
            </a:p>
            <a:p>
              <a:pPr algn="ctr"/>
              <a:r>
                <a:rPr lang="en-US" sz="2000" b="1">
                  <a:latin typeface="Inter" panose="02000503000000020004" pitchFamily="2" charset="0"/>
                  <a:ea typeface="Inter" panose="02000503000000020004" pitchFamily="2" charset="0"/>
                </a:rPr>
                <a:t>(5-Day Horizon)</a:t>
              </a:r>
            </a:p>
          </p:txBody>
        </p:sp>
        <p:sp>
          <p:nvSpPr>
            <p:cNvPr id="31" name="TextBox 30">
              <a:extLst>
                <a:ext uri="{FF2B5EF4-FFF2-40B4-BE49-F238E27FC236}">
                  <a16:creationId xmlns:a16="http://schemas.microsoft.com/office/drawing/2014/main" id="{42873A3C-5BF1-BDE6-5D13-84CFB4181A91}"/>
                </a:ext>
              </a:extLst>
            </p:cNvPr>
            <p:cNvSpPr txBox="1"/>
            <p:nvPr/>
          </p:nvSpPr>
          <p:spPr>
            <a:xfrm>
              <a:off x="2145639" y="3037469"/>
              <a:ext cx="3559715" cy="874727"/>
            </a:xfrm>
            <a:prstGeom prst="rect">
              <a:avLst/>
            </a:prstGeom>
            <a:noFill/>
          </p:spPr>
          <p:txBody>
            <a:bodyPr wrap="square" rtlCol="0">
              <a:spAutoFit/>
            </a:bodyPr>
            <a:lstStyle/>
            <a:p>
              <a:pPr algn="ctr">
                <a:lnSpc>
                  <a:spcPct val="150000"/>
                </a:lnSpc>
              </a:pPr>
              <a:r>
                <a:rPr lang="en-US">
                  <a:latin typeface="Inter" panose="02000503000000020004" pitchFamily="2" charset="0"/>
                  <a:ea typeface="Inter" panose="02000503000000020004" pitchFamily="2" charset="0"/>
                </a:rPr>
                <a:t>Root Mean Squared Error: 13.66</a:t>
              </a:r>
            </a:p>
            <a:p>
              <a:pPr algn="ctr">
                <a:lnSpc>
                  <a:spcPct val="150000"/>
                </a:lnSpc>
              </a:pPr>
              <a:r>
                <a:rPr lang="en-US">
                  <a:latin typeface="Inter" panose="02000503000000020004" pitchFamily="2" charset="0"/>
                  <a:ea typeface="Inter" panose="02000503000000020004" pitchFamily="2" charset="0"/>
                </a:rPr>
                <a:t>Mean Absolute Error: 13.44</a:t>
              </a:r>
            </a:p>
          </p:txBody>
        </p:sp>
      </p:grpSp>
      <p:sp>
        <p:nvSpPr>
          <p:cNvPr id="2" name="Slide Number Placeholder 1">
            <a:extLst>
              <a:ext uri="{FF2B5EF4-FFF2-40B4-BE49-F238E27FC236}">
                <a16:creationId xmlns:a16="http://schemas.microsoft.com/office/drawing/2014/main" id="{1B86A41C-B0CE-273B-D25C-72CE91E42533}"/>
              </a:ext>
            </a:extLst>
          </p:cNvPr>
          <p:cNvSpPr>
            <a:spLocks noGrp="1"/>
          </p:cNvSpPr>
          <p:nvPr>
            <p:ph type="sldNum" sz="quarter" idx="12"/>
          </p:nvPr>
        </p:nvSpPr>
        <p:spPr/>
        <p:txBody>
          <a:bodyPr/>
          <a:lstStyle/>
          <a:p>
            <a:fld id="{1C124324-E316-CD4B-A54C-8BA8F4717311}" type="slidenum">
              <a:rPr lang="en-US" smtClean="0"/>
              <a:t>17</a:t>
            </a:fld>
            <a:endParaRPr lang="en-US"/>
          </a:p>
        </p:txBody>
      </p:sp>
    </p:spTree>
    <p:extLst>
      <p:ext uri="{BB962C8B-B14F-4D97-AF65-F5344CB8AC3E}">
        <p14:creationId xmlns:p14="http://schemas.microsoft.com/office/powerpoint/2010/main" val="366947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D464-40C5-738F-63D6-904F8CD231DD}"/>
              </a:ext>
            </a:extLst>
          </p:cNvPr>
          <p:cNvSpPr>
            <a:spLocks noGrp="1"/>
          </p:cNvSpPr>
          <p:nvPr>
            <p:ph type="title"/>
          </p:nvPr>
        </p:nvSpPr>
        <p:spPr/>
        <p:txBody>
          <a:bodyPr/>
          <a:lstStyle/>
          <a:p>
            <a:r>
              <a:rPr lang="en-US"/>
              <a:t>Model Overview</a:t>
            </a:r>
          </a:p>
        </p:txBody>
      </p:sp>
      <p:sp>
        <p:nvSpPr>
          <p:cNvPr id="3" name="Text Placeholder 2">
            <a:extLst>
              <a:ext uri="{FF2B5EF4-FFF2-40B4-BE49-F238E27FC236}">
                <a16:creationId xmlns:a16="http://schemas.microsoft.com/office/drawing/2014/main" id="{88F6B1AA-BA93-909C-914C-0B831FCCDD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5E2929-0DB7-CE6A-8581-C905F7D3206D}"/>
              </a:ext>
            </a:extLst>
          </p:cNvPr>
          <p:cNvSpPr>
            <a:spLocks noGrp="1"/>
          </p:cNvSpPr>
          <p:nvPr>
            <p:ph type="sldNum" sz="quarter" idx="12"/>
          </p:nvPr>
        </p:nvSpPr>
        <p:spPr/>
        <p:txBody>
          <a:bodyPr/>
          <a:lstStyle/>
          <a:p>
            <a:fld id="{1C124324-E316-CD4B-A54C-8BA8F4717311}" type="slidenum">
              <a:rPr lang="en-US" smtClean="0"/>
              <a:t>18</a:t>
            </a:fld>
            <a:endParaRPr lang="en-US"/>
          </a:p>
        </p:txBody>
      </p:sp>
    </p:spTree>
    <p:extLst>
      <p:ext uri="{BB962C8B-B14F-4D97-AF65-F5344CB8AC3E}">
        <p14:creationId xmlns:p14="http://schemas.microsoft.com/office/powerpoint/2010/main" val="2421066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0FC110-43DC-8B61-3513-5CCA14D5F189}"/>
              </a:ext>
            </a:extLst>
          </p:cNvPr>
          <p:cNvSpPr>
            <a:spLocks noGrp="1"/>
          </p:cNvSpPr>
          <p:nvPr>
            <p:ph type="title"/>
          </p:nvPr>
        </p:nvSpPr>
        <p:spPr/>
        <p:txBody>
          <a:bodyPr/>
          <a:lstStyle/>
          <a:p>
            <a:r>
              <a:rPr lang="en-US"/>
              <a:t>Two-Step Methodology</a:t>
            </a:r>
          </a:p>
        </p:txBody>
      </p:sp>
      <p:grpSp>
        <p:nvGrpSpPr>
          <p:cNvPr id="20" name="Group 19">
            <a:extLst>
              <a:ext uri="{FF2B5EF4-FFF2-40B4-BE49-F238E27FC236}">
                <a16:creationId xmlns:a16="http://schemas.microsoft.com/office/drawing/2014/main" id="{0E00F6AA-D6DD-DCE4-715F-B7ADD162FFB2}"/>
              </a:ext>
            </a:extLst>
          </p:cNvPr>
          <p:cNvGrpSpPr/>
          <p:nvPr/>
        </p:nvGrpSpPr>
        <p:grpSpPr>
          <a:xfrm>
            <a:off x="1080420" y="2296918"/>
            <a:ext cx="3373430" cy="3021040"/>
            <a:chOff x="2202747" y="2238192"/>
            <a:chExt cx="3517522" cy="1887221"/>
          </a:xfrm>
        </p:grpSpPr>
        <p:sp>
          <p:nvSpPr>
            <p:cNvPr id="21" name="Rounded Rectangle 20">
              <a:extLst>
                <a:ext uri="{FF2B5EF4-FFF2-40B4-BE49-F238E27FC236}">
                  <a16:creationId xmlns:a16="http://schemas.microsoft.com/office/drawing/2014/main" id="{FCEC25A1-B8F9-1FB9-9F66-E84497DC4426}"/>
                </a:ext>
              </a:extLst>
            </p:cNvPr>
            <p:cNvSpPr/>
            <p:nvPr/>
          </p:nvSpPr>
          <p:spPr>
            <a:xfrm>
              <a:off x="2202747" y="2238192"/>
              <a:ext cx="3517522" cy="1887221"/>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Inter" panose="02000503000000020004" pitchFamily="2" charset="0"/>
                <a:ea typeface="Inter" panose="02000503000000020004" pitchFamily="2" charset="0"/>
              </a:endParaRPr>
            </a:p>
          </p:txBody>
        </p:sp>
        <p:sp>
          <p:nvSpPr>
            <p:cNvPr id="22" name="TextBox 21">
              <a:extLst>
                <a:ext uri="{FF2B5EF4-FFF2-40B4-BE49-F238E27FC236}">
                  <a16:creationId xmlns:a16="http://schemas.microsoft.com/office/drawing/2014/main" id="{B2E535AB-9BB4-C1E7-0DB6-3552838A7318}"/>
                </a:ext>
              </a:extLst>
            </p:cNvPr>
            <p:cNvSpPr txBox="1"/>
            <p:nvPr/>
          </p:nvSpPr>
          <p:spPr>
            <a:xfrm>
              <a:off x="2443544" y="2580090"/>
              <a:ext cx="3005178" cy="365305"/>
            </a:xfrm>
            <a:prstGeom prst="rect">
              <a:avLst/>
            </a:prstGeom>
            <a:noFill/>
          </p:spPr>
          <p:txBody>
            <a:bodyPr wrap="square" rtlCol="0">
              <a:spAutoFit/>
            </a:bodyPr>
            <a:lstStyle/>
            <a:p>
              <a:pPr algn="ctr"/>
              <a:r>
                <a:rPr lang="en-US" sz="3200" b="1">
                  <a:latin typeface="Inter" panose="02000503000000020004" pitchFamily="2" charset="0"/>
                  <a:ea typeface="Inter" panose="02000503000000020004" pitchFamily="2" charset="0"/>
                </a:rPr>
                <a:t>1</a:t>
              </a:r>
            </a:p>
          </p:txBody>
        </p:sp>
        <p:sp>
          <p:nvSpPr>
            <p:cNvPr id="23" name="TextBox 22">
              <a:extLst>
                <a:ext uri="{FF2B5EF4-FFF2-40B4-BE49-F238E27FC236}">
                  <a16:creationId xmlns:a16="http://schemas.microsoft.com/office/drawing/2014/main" id="{7120BDFB-FEAF-A2A7-F352-752D69DEA1A1}"/>
                </a:ext>
              </a:extLst>
            </p:cNvPr>
            <p:cNvSpPr txBox="1"/>
            <p:nvPr/>
          </p:nvSpPr>
          <p:spPr>
            <a:xfrm>
              <a:off x="2464182" y="2909215"/>
              <a:ext cx="3005178" cy="805994"/>
            </a:xfrm>
            <a:prstGeom prst="rect">
              <a:avLst/>
            </a:prstGeom>
            <a:noFill/>
          </p:spPr>
          <p:txBody>
            <a:bodyPr wrap="square" rtlCol="0">
              <a:spAutoFit/>
            </a:bodyPr>
            <a:lstStyle/>
            <a:p>
              <a:pPr algn="ctr">
                <a:lnSpc>
                  <a:spcPct val="150000"/>
                </a:lnSpc>
              </a:pPr>
              <a:r>
                <a:rPr lang="en-US">
                  <a:latin typeface="Inter" panose="02000503000000020004" pitchFamily="2" charset="0"/>
                  <a:ea typeface="Inter" panose="02000503000000020004" pitchFamily="2" charset="0"/>
                </a:rPr>
                <a:t>Long Short-Term Memory for Initial Demand Forecasting</a:t>
              </a:r>
            </a:p>
          </p:txBody>
        </p:sp>
      </p:grpSp>
      <p:grpSp>
        <p:nvGrpSpPr>
          <p:cNvPr id="2" name="Group 1">
            <a:extLst>
              <a:ext uri="{FF2B5EF4-FFF2-40B4-BE49-F238E27FC236}">
                <a16:creationId xmlns:a16="http://schemas.microsoft.com/office/drawing/2014/main" id="{A1C7C808-6794-EEE4-1321-E652F1739EBC}"/>
              </a:ext>
            </a:extLst>
          </p:cNvPr>
          <p:cNvGrpSpPr/>
          <p:nvPr/>
        </p:nvGrpSpPr>
        <p:grpSpPr>
          <a:xfrm>
            <a:off x="5138851" y="2296918"/>
            <a:ext cx="3373430" cy="3021040"/>
            <a:chOff x="2202747" y="2238192"/>
            <a:chExt cx="3517522" cy="1887221"/>
          </a:xfrm>
        </p:grpSpPr>
        <p:sp>
          <p:nvSpPr>
            <p:cNvPr id="3" name="Rounded Rectangle 2">
              <a:extLst>
                <a:ext uri="{FF2B5EF4-FFF2-40B4-BE49-F238E27FC236}">
                  <a16:creationId xmlns:a16="http://schemas.microsoft.com/office/drawing/2014/main" id="{C04F96DD-03EA-63F7-B971-036FF085CD64}"/>
                </a:ext>
              </a:extLst>
            </p:cNvPr>
            <p:cNvSpPr/>
            <p:nvPr/>
          </p:nvSpPr>
          <p:spPr>
            <a:xfrm>
              <a:off x="2202747" y="2238192"/>
              <a:ext cx="3517522" cy="1887221"/>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Inter" panose="02000503000000020004" pitchFamily="2" charset="0"/>
                <a:ea typeface="Inter" panose="02000503000000020004" pitchFamily="2" charset="0"/>
              </a:endParaRPr>
            </a:p>
          </p:txBody>
        </p:sp>
        <p:sp>
          <p:nvSpPr>
            <p:cNvPr id="4" name="TextBox 3">
              <a:extLst>
                <a:ext uri="{FF2B5EF4-FFF2-40B4-BE49-F238E27FC236}">
                  <a16:creationId xmlns:a16="http://schemas.microsoft.com/office/drawing/2014/main" id="{6CA647FE-6CA3-6586-5AB3-F81F7781AE68}"/>
                </a:ext>
              </a:extLst>
            </p:cNvPr>
            <p:cNvSpPr txBox="1"/>
            <p:nvPr/>
          </p:nvSpPr>
          <p:spPr>
            <a:xfrm>
              <a:off x="2443544" y="2580090"/>
              <a:ext cx="3005178" cy="365305"/>
            </a:xfrm>
            <a:prstGeom prst="rect">
              <a:avLst/>
            </a:prstGeom>
            <a:noFill/>
          </p:spPr>
          <p:txBody>
            <a:bodyPr wrap="square" rtlCol="0">
              <a:spAutoFit/>
            </a:bodyPr>
            <a:lstStyle/>
            <a:p>
              <a:pPr algn="ctr"/>
              <a:r>
                <a:rPr lang="en-US" sz="3200" b="1">
                  <a:latin typeface="Inter" panose="02000503000000020004" pitchFamily="2" charset="0"/>
                  <a:ea typeface="Inter" panose="02000503000000020004" pitchFamily="2" charset="0"/>
                </a:rPr>
                <a:t>2</a:t>
              </a:r>
            </a:p>
          </p:txBody>
        </p:sp>
        <p:sp>
          <p:nvSpPr>
            <p:cNvPr id="6" name="TextBox 5">
              <a:extLst>
                <a:ext uri="{FF2B5EF4-FFF2-40B4-BE49-F238E27FC236}">
                  <a16:creationId xmlns:a16="http://schemas.microsoft.com/office/drawing/2014/main" id="{6A64A4FA-1638-5D56-0463-89CA5EF3A430}"/>
                </a:ext>
              </a:extLst>
            </p:cNvPr>
            <p:cNvSpPr txBox="1"/>
            <p:nvPr/>
          </p:nvSpPr>
          <p:spPr>
            <a:xfrm>
              <a:off x="2464182" y="2909215"/>
              <a:ext cx="3005178" cy="805994"/>
            </a:xfrm>
            <a:prstGeom prst="rect">
              <a:avLst/>
            </a:prstGeom>
            <a:noFill/>
          </p:spPr>
          <p:txBody>
            <a:bodyPr wrap="square" rtlCol="0">
              <a:spAutoFit/>
            </a:bodyPr>
            <a:lstStyle/>
            <a:p>
              <a:pPr algn="ctr">
                <a:lnSpc>
                  <a:spcPct val="150000"/>
                </a:lnSpc>
              </a:pPr>
              <a:r>
                <a:rPr lang="en-US">
                  <a:latin typeface="Inter" panose="02000503000000020004" pitchFamily="2" charset="0"/>
                  <a:ea typeface="Inter" panose="02000503000000020004" pitchFamily="2" charset="0"/>
                </a:rPr>
                <a:t>Forecast Adjustment Based on Data Features and Correlation</a:t>
              </a:r>
            </a:p>
          </p:txBody>
        </p:sp>
      </p:grpSp>
      <p:sp>
        <p:nvSpPr>
          <p:cNvPr id="7" name="Slide Number Placeholder 6">
            <a:extLst>
              <a:ext uri="{FF2B5EF4-FFF2-40B4-BE49-F238E27FC236}">
                <a16:creationId xmlns:a16="http://schemas.microsoft.com/office/drawing/2014/main" id="{2975A045-44CC-0F0B-2931-1781CE9BEAAE}"/>
              </a:ext>
            </a:extLst>
          </p:cNvPr>
          <p:cNvSpPr>
            <a:spLocks noGrp="1"/>
          </p:cNvSpPr>
          <p:nvPr>
            <p:ph type="sldNum" sz="quarter" idx="12"/>
          </p:nvPr>
        </p:nvSpPr>
        <p:spPr/>
        <p:txBody>
          <a:bodyPr/>
          <a:lstStyle/>
          <a:p>
            <a:fld id="{1C124324-E316-CD4B-A54C-8BA8F4717311}" type="slidenum">
              <a:rPr lang="en-US" smtClean="0"/>
              <a:t>19</a:t>
            </a:fld>
            <a:endParaRPr lang="en-US"/>
          </a:p>
        </p:txBody>
      </p:sp>
    </p:spTree>
    <p:extLst>
      <p:ext uri="{BB962C8B-B14F-4D97-AF65-F5344CB8AC3E}">
        <p14:creationId xmlns:p14="http://schemas.microsoft.com/office/powerpoint/2010/main" val="4189049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5FFA-C777-E842-86CB-76BE053943F0}"/>
              </a:ext>
            </a:extLst>
          </p:cNvPr>
          <p:cNvSpPr>
            <a:spLocks noGrp="1"/>
          </p:cNvSpPr>
          <p:nvPr>
            <p:ph type="title"/>
          </p:nvPr>
        </p:nvSpPr>
        <p:spPr/>
        <p:txBody>
          <a:bodyPr/>
          <a:lstStyle/>
          <a:p>
            <a:r>
              <a:rPr lang="en-US"/>
              <a:t>Table of Contents</a:t>
            </a:r>
          </a:p>
        </p:txBody>
      </p:sp>
      <p:sp>
        <p:nvSpPr>
          <p:cNvPr id="3" name="Content Placeholder 2">
            <a:extLst>
              <a:ext uri="{FF2B5EF4-FFF2-40B4-BE49-F238E27FC236}">
                <a16:creationId xmlns:a16="http://schemas.microsoft.com/office/drawing/2014/main" id="{7844EE5C-E53E-B944-BE70-010803199DF5}"/>
              </a:ext>
            </a:extLst>
          </p:cNvPr>
          <p:cNvSpPr>
            <a:spLocks noGrp="1"/>
          </p:cNvSpPr>
          <p:nvPr>
            <p:ph idx="1"/>
          </p:nvPr>
        </p:nvSpPr>
        <p:spPr>
          <a:xfrm>
            <a:off x="2577438" y="2152403"/>
            <a:ext cx="1967345" cy="656772"/>
          </a:xfrm>
        </p:spPr>
        <p:txBody>
          <a:bodyPr/>
          <a:lstStyle/>
          <a:p>
            <a:r>
              <a:rPr lang="en-US"/>
              <a:t>Introduction</a:t>
            </a:r>
          </a:p>
        </p:txBody>
      </p:sp>
      <p:pic>
        <p:nvPicPr>
          <p:cNvPr id="4" name="Picture 3">
            <a:extLst>
              <a:ext uri="{FF2B5EF4-FFF2-40B4-BE49-F238E27FC236}">
                <a16:creationId xmlns:a16="http://schemas.microsoft.com/office/drawing/2014/main" id="{E14E9AA4-A681-233D-7B77-0358CDBA6425}"/>
              </a:ext>
            </a:extLst>
          </p:cNvPr>
          <p:cNvPicPr>
            <a:picLocks noChangeAspect="1"/>
          </p:cNvPicPr>
          <p:nvPr/>
        </p:nvPicPr>
        <p:blipFill>
          <a:blip r:embed="rId3">
            <a:duotone>
              <a:schemeClr val="accent1">
                <a:shade val="45000"/>
                <a:satMod val="135000"/>
              </a:schemeClr>
              <a:prstClr val="white"/>
            </a:duotone>
          </a:blip>
          <a:stretch>
            <a:fillRect/>
          </a:stretch>
        </p:blipFill>
        <p:spPr>
          <a:xfrm>
            <a:off x="1590808" y="3027962"/>
            <a:ext cx="656771" cy="656771"/>
          </a:xfrm>
          <a:prstGeom prst="rect">
            <a:avLst/>
          </a:prstGeom>
        </p:spPr>
      </p:pic>
      <p:pic>
        <p:nvPicPr>
          <p:cNvPr id="5" name="Picture 4">
            <a:extLst>
              <a:ext uri="{FF2B5EF4-FFF2-40B4-BE49-F238E27FC236}">
                <a16:creationId xmlns:a16="http://schemas.microsoft.com/office/drawing/2014/main" id="{F9315945-730A-8068-BF4B-A23291A5A75A}"/>
              </a:ext>
            </a:extLst>
          </p:cNvPr>
          <p:cNvPicPr>
            <a:picLocks noChangeAspect="1"/>
          </p:cNvPicPr>
          <p:nvPr/>
        </p:nvPicPr>
        <p:blipFill>
          <a:blip r:embed="rId4">
            <a:duotone>
              <a:schemeClr val="accent1">
                <a:shade val="45000"/>
                <a:satMod val="135000"/>
              </a:schemeClr>
              <a:prstClr val="white"/>
            </a:duotone>
          </a:blip>
          <a:stretch>
            <a:fillRect/>
          </a:stretch>
        </p:blipFill>
        <p:spPr>
          <a:xfrm>
            <a:off x="1590807" y="3918365"/>
            <a:ext cx="656771" cy="656771"/>
          </a:xfrm>
          <a:prstGeom prst="rect">
            <a:avLst/>
          </a:prstGeom>
        </p:spPr>
      </p:pic>
      <p:pic>
        <p:nvPicPr>
          <p:cNvPr id="6" name="Picture 5">
            <a:extLst>
              <a:ext uri="{FF2B5EF4-FFF2-40B4-BE49-F238E27FC236}">
                <a16:creationId xmlns:a16="http://schemas.microsoft.com/office/drawing/2014/main" id="{952EEBDC-CB30-1014-C47D-0F6291BC487A}"/>
              </a:ext>
            </a:extLst>
          </p:cNvPr>
          <p:cNvPicPr>
            <a:picLocks noChangeAspect="1"/>
          </p:cNvPicPr>
          <p:nvPr/>
        </p:nvPicPr>
        <p:blipFill>
          <a:blip r:embed="rId5">
            <a:duotone>
              <a:schemeClr val="accent1">
                <a:shade val="45000"/>
                <a:satMod val="135000"/>
              </a:schemeClr>
              <a:prstClr val="white"/>
            </a:duotone>
          </a:blip>
          <a:stretch>
            <a:fillRect/>
          </a:stretch>
        </p:blipFill>
        <p:spPr>
          <a:xfrm>
            <a:off x="1590809" y="2135415"/>
            <a:ext cx="656771" cy="656771"/>
          </a:xfrm>
          <a:prstGeom prst="rect">
            <a:avLst/>
          </a:prstGeom>
        </p:spPr>
      </p:pic>
      <p:pic>
        <p:nvPicPr>
          <p:cNvPr id="7" name="Picture 6">
            <a:extLst>
              <a:ext uri="{FF2B5EF4-FFF2-40B4-BE49-F238E27FC236}">
                <a16:creationId xmlns:a16="http://schemas.microsoft.com/office/drawing/2014/main" id="{75AC2211-3508-1DDE-4CF0-DE7642B4D676}"/>
              </a:ext>
            </a:extLst>
          </p:cNvPr>
          <p:cNvPicPr>
            <a:picLocks noChangeAspect="1"/>
          </p:cNvPicPr>
          <p:nvPr/>
        </p:nvPicPr>
        <p:blipFill>
          <a:blip r:embed="rId6">
            <a:duotone>
              <a:schemeClr val="accent1">
                <a:shade val="45000"/>
                <a:satMod val="135000"/>
              </a:schemeClr>
              <a:prstClr val="white"/>
            </a:duotone>
          </a:blip>
          <a:stretch>
            <a:fillRect/>
          </a:stretch>
        </p:blipFill>
        <p:spPr>
          <a:xfrm>
            <a:off x="1590807" y="4808768"/>
            <a:ext cx="656771" cy="656771"/>
          </a:xfrm>
          <a:prstGeom prst="rect">
            <a:avLst/>
          </a:prstGeom>
        </p:spPr>
      </p:pic>
      <p:sp>
        <p:nvSpPr>
          <p:cNvPr id="8" name="Content Placeholder 2">
            <a:extLst>
              <a:ext uri="{FF2B5EF4-FFF2-40B4-BE49-F238E27FC236}">
                <a16:creationId xmlns:a16="http://schemas.microsoft.com/office/drawing/2014/main" id="{07A068A9-E32D-DA9C-A848-0691F9A21E7A}"/>
              </a:ext>
            </a:extLst>
          </p:cNvPr>
          <p:cNvSpPr txBox="1">
            <a:spLocks/>
          </p:cNvSpPr>
          <p:nvPr/>
        </p:nvSpPr>
        <p:spPr>
          <a:xfrm>
            <a:off x="2577438" y="3027962"/>
            <a:ext cx="1967345" cy="65677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100" b="0" i="0" kern="1200">
                <a:solidFill>
                  <a:schemeClr val="tx1"/>
                </a:solidFill>
                <a:latin typeface="Inter ExtraLight" panose="02000503000000020004" pitchFamily="2" charset="0"/>
                <a:ea typeface="Inter ExtraLight" panose="02000503000000020004" pitchFamily="2" charset="0"/>
                <a:cs typeface="+mn-cs"/>
              </a:defRPr>
            </a:lvl1pPr>
            <a:lvl2pPr marL="0" indent="0" algn="l" defTabSz="914400" rtl="0" eaLnBrk="1" latinLnBrk="0" hangingPunct="1">
              <a:lnSpc>
                <a:spcPct val="150000"/>
              </a:lnSpc>
              <a:spcBef>
                <a:spcPts val="500"/>
              </a:spcBef>
              <a:buFont typeface="Arial" panose="020B0604020202020204" pitchFamily="34" charset="0"/>
              <a:buNone/>
              <a:tabLst/>
              <a:defRPr sz="1600" b="0" i="0" kern="1200">
                <a:solidFill>
                  <a:schemeClr val="accent1"/>
                </a:solidFill>
                <a:latin typeface="Inter Light" panose="02000503000000020004" pitchFamily="2" charset="0"/>
                <a:ea typeface="Inter Light" panose="02000503000000020004" pitchFamily="2" charset="0"/>
                <a:cs typeface="+mn-cs"/>
              </a:defRPr>
            </a:lvl2pPr>
            <a:lvl3pPr marL="0" indent="0" algn="l" defTabSz="914400" rtl="0" eaLnBrk="1" latinLnBrk="0" hangingPunct="1">
              <a:lnSpc>
                <a:spcPct val="150000"/>
              </a:lnSpc>
              <a:spcBef>
                <a:spcPts val="500"/>
              </a:spcBef>
              <a:buFont typeface="Arial" panose="020B0604020202020204" pitchFamily="34" charset="0"/>
              <a:buNone/>
              <a:tabLst/>
              <a:defRPr sz="1200" b="1" i="0" kern="1200">
                <a:solidFill>
                  <a:schemeClr val="accent1"/>
                </a:solidFill>
                <a:latin typeface="Inter SemiBold" panose="02000503000000020004" pitchFamily="2" charset="0"/>
                <a:ea typeface="Inter SemiBold" panose="02000503000000020004" pitchFamily="2" charset="0"/>
                <a:cs typeface="+mn-cs"/>
              </a:defRPr>
            </a:lvl3pPr>
            <a:lvl4pPr marL="0" indent="0" algn="l" defTabSz="914400" rtl="0" eaLnBrk="1" latinLnBrk="0" hangingPunct="1">
              <a:lnSpc>
                <a:spcPct val="150000"/>
              </a:lnSpc>
              <a:spcBef>
                <a:spcPts val="500"/>
              </a:spcBef>
              <a:buFont typeface="Arial" panose="020B0604020202020204" pitchFamily="34" charset="0"/>
              <a:buNone/>
              <a:tabLst/>
              <a:defRPr sz="1200" b="0" i="0" kern="1200">
                <a:solidFill>
                  <a:schemeClr val="tx1"/>
                </a:solidFill>
                <a:latin typeface="Inter Light" panose="02000503000000020004" pitchFamily="2" charset="0"/>
                <a:ea typeface="Inter Light" panose="02000503000000020004" pitchFamily="2" charset="0"/>
                <a:cs typeface="+mn-cs"/>
              </a:defRPr>
            </a:lvl4pPr>
            <a:lvl5pPr marL="228600" indent="-228600" algn="l" defTabSz="914400" rtl="0" eaLnBrk="1" latinLnBrk="0" hangingPunct="1">
              <a:lnSpc>
                <a:spcPct val="150000"/>
              </a:lnSpc>
              <a:spcBef>
                <a:spcPts val="500"/>
              </a:spcBef>
              <a:buClr>
                <a:schemeClr val="accent1"/>
              </a:buClr>
              <a:buFont typeface="System Font Regular"/>
              <a:buChar char="→"/>
              <a:tabLst/>
              <a:defRPr sz="1200" b="0" i="0" kern="1200">
                <a:solidFill>
                  <a:schemeClr val="tx1"/>
                </a:solidFill>
                <a:latin typeface="Inter Light" panose="02000503000000020004" pitchFamily="2" charset="0"/>
                <a:ea typeface="Inter Light" panose="02000503000000020004" pitchFamily="2" charset="0"/>
                <a:cs typeface="+mn-cs"/>
              </a:defRPr>
            </a:lvl5pPr>
            <a:lvl6pPr marL="482600" indent="-228600" algn="l" defTabSz="914400" rtl="0" eaLnBrk="1" latinLnBrk="0" hangingPunct="1">
              <a:lnSpc>
                <a:spcPct val="150000"/>
              </a:lnSpc>
              <a:spcBef>
                <a:spcPts val="500"/>
              </a:spcBef>
              <a:buClr>
                <a:schemeClr val="accent2"/>
              </a:buClr>
              <a:buFont typeface="System Font Regular"/>
              <a:buChar char="→"/>
              <a:tabLst/>
              <a:defRPr sz="1200" kern="1200">
                <a:solidFill>
                  <a:schemeClr val="tx1"/>
                </a:solidFill>
                <a:latin typeface="Inter" panose="02000503000000020004" pitchFamily="2" charset="0"/>
                <a:ea typeface="Inter" panose="02000503000000020004" pitchFamily="2" charset="0"/>
                <a:cs typeface="+mn-cs"/>
              </a:defRPr>
            </a:lvl6pPr>
            <a:lvl7pPr marL="0" indent="0" algn="l" defTabSz="914400" rtl="0" eaLnBrk="1" latinLnBrk="0" hangingPunct="1">
              <a:lnSpc>
                <a:spcPct val="150000"/>
              </a:lnSpc>
              <a:spcBef>
                <a:spcPts val="500"/>
              </a:spcBef>
              <a:buFont typeface="Arial" panose="020B0604020202020204" pitchFamily="34" charset="0"/>
              <a:buNone/>
              <a:tabLst/>
              <a:defRPr sz="800" kern="1200">
                <a:solidFill>
                  <a:schemeClr val="tx2"/>
                </a:solidFill>
                <a:latin typeface="Inter" panose="02000503000000020004" pitchFamily="2" charset="0"/>
                <a:ea typeface="Inter" panose="02000503000000020004" pitchFamily="2" charset="0"/>
                <a:cs typeface="+mn-cs"/>
              </a:defRPr>
            </a:lvl7pPr>
            <a:lvl8pPr marL="228600" indent="-228600" algn="l" defTabSz="914400" rtl="0" eaLnBrk="1" latinLnBrk="0" hangingPunct="1">
              <a:lnSpc>
                <a:spcPct val="150000"/>
              </a:lnSpc>
              <a:spcBef>
                <a:spcPts val="500"/>
              </a:spcBef>
              <a:buFont typeface="Arial" panose="020B0604020202020204" pitchFamily="34" charset="0"/>
              <a:buChar char="•"/>
              <a:tabLst/>
              <a:defRPr sz="1200" kern="1200">
                <a:solidFill>
                  <a:schemeClr val="tx1"/>
                </a:solidFill>
                <a:latin typeface="Inter" panose="02000503000000020004" pitchFamily="2" charset="0"/>
                <a:ea typeface="Inter" panose="02000503000000020004" pitchFamily="2"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Methods</a:t>
            </a:r>
          </a:p>
        </p:txBody>
      </p:sp>
      <p:sp>
        <p:nvSpPr>
          <p:cNvPr id="9" name="Content Placeholder 2">
            <a:extLst>
              <a:ext uri="{FF2B5EF4-FFF2-40B4-BE49-F238E27FC236}">
                <a16:creationId xmlns:a16="http://schemas.microsoft.com/office/drawing/2014/main" id="{D0273BCB-7EAE-0813-84DE-95B9B0A46E7F}"/>
              </a:ext>
            </a:extLst>
          </p:cNvPr>
          <p:cNvSpPr txBox="1">
            <a:spLocks/>
          </p:cNvSpPr>
          <p:nvPr/>
        </p:nvSpPr>
        <p:spPr>
          <a:xfrm>
            <a:off x="2577438" y="3918365"/>
            <a:ext cx="1967345" cy="65677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100" b="0" i="0" kern="1200">
                <a:solidFill>
                  <a:schemeClr val="tx1"/>
                </a:solidFill>
                <a:latin typeface="Inter ExtraLight" panose="02000503000000020004" pitchFamily="2" charset="0"/>
                <a:ea typeface="Inter ExtraLight" panose="02000503000000020004" pitchFamily="2" charset="0"/>
                <a:cs typeface="+mn-cs"/>
              </a:defRPr>
            </a:lvl1pPr>
            <a:lvl2pPr marL="0" indent="0" algn="l" defTabSz="914400" rtl="0" eaLnBrk="1" latinLnBrk="0" hangingPunct="1">
              <a:lnSpc>
                <a:spcPct val="150000"/>
              </a:lnSpc>
              <a:spcBef>
                <a:spcPts val="500"/>
              </a:spcBef>
              <a:buFont typeface="Arial" panose="020B0604020202020204" pitchFamily="34" charset="0"/>
              <a:buNone/>
              <a:tabLst/>
              <a:defRPr sz="1600" b="0" i="0" kern="1200">
                <a:solidFill>
                  <a:schemeClr val="accent1"/>
                </a:solidFill>
                <a:latin typeface="Inter Light" panose="02000503000000020004" pitchFamily="2" charset="0"/>
                <a:ea typeface="Inter Light" panose="02000503000000020004" pitchFamily="2" charset="0"/>
                <a:cs typeface="+mn-cs"/>
              </a:defRPr>
            </a:lvl2pPr>
            <a:lvl3pPr marL="0" indent="0" algn="l" defTabSz="914400" rtl="0" eaLnBrk="1" latinLnBrk="0" hangingPunct="1">
              <a:lnSpc>
                <a:spcPct val="150000"/>
              </a:lnSpc>
              <a:spcBef>
                <a:spcPts val="500"/>
              </a:spcBef>
              <a:buFont typeface="Arial" panose="020B0604020202020204" pitchFamily="34" charset="0"/>
              <a:buNone/>
              <a:tabLst/>
              <a:defRPr sz="1200" b="1" i="0" kern="1200">
                <a:solidFill>
                  <a:schemeClr val="accent1"/>
                </a:solidFill>
                <a:latin typeface="Inter SemiBold" panose="02000503000000020004" pitchFamily="2" charset="0"/>
                <a:ea typeface="Inter SemiBold" panose="02000503000000020004" pitchFamily="2" charset="0"/>
                <a:cs typeface="+mn-cs"/>
              </a:defRPr>
            </a:lvl3pPr>
            <a:lvl4pPr marL="0" indent="0" algn="l" defTabSz="914400" rtl="0" eaLnBrk="1" latinLnBrk="0" hangingPunct="1">
              <a:lnSpc>
                <a:spcPct val="150000"/>
              </a:lnSpc>
              <a:spcBef>
                <a:spcPts val="500"/>
              </a:spcBef>
              <a:buFont typeface="Arial" panose="020B0604020202020204" pitchFamily="34" charset="0"/>
              <a:buNone/>
              <a:tabLst/>
              <a:defRPr sz="1200" b="0" i="0" kern="1200">
                <a:solidFill>
                  <a:schemeClr val="tx1"/>
                </a:solidFill>
                <a:latin typeface="Inter Light" panose="02000503000000020004" pitchFamily="2" charset="0"/>
                <a:ea typeface="Inter Light" panose="02000503000000020004" pitchFamily="2" charset="0"/>
                <a:cs typeface="+mn-cs"/>
              </a:defRPr>
            </a:lvl4pPr>
            <a:lvl5pPr marL="228600" indent="-228600" algn="l" defTabSz="914400" rtl="0" eaLnBrk="1" latinLnBrk="0" hangingPunct="1">
              <a:lnSpc>
                <a:spcPct val="150000"/>
              </a:lnSpc>
              <a:spcBef>
                <a:spcPts val="500"/>
              </a:spcBef>
              <a:buClr>
                <a:schemeClr val="accent1"/>
              </a:buClr>
              <a:buFont typeface="System Font Regular"/>
              <a:buChar char="→"/>
              <a:tabLst/>
              <a:defRPr sz="1200" b="0" i="0" kern="1200">
                <a:solidFill>
                  <a:schemeClr val="tx1"/>
                </a:solidFill>
                <a:latin typeface="Inter Light" panose="02000503000000020004" pitchFamily="2" charset="0"/>
                <a:ea typeface="Inter Light" panose="02000503000000020004" pitchFamily="2" charset="0"/>
                <a:cs typeface="+mn-cs"/>
              </a:defRPr>
            </a:lvl5pPr>
            <a:lvl6pPr marL="482600" indent="-228600" algn="l" defTabSz="914400" rtl="0" eaLnBrk="1" latinLnBrk="0" hangingPunct="1">
              <a:lnSpc>
                <a:spcPct val="150000"/>
              </a:lnSpc>
              <a:spcBef>
                <a:spcPts val="500"/>
              </a:spcBef>
              <a:buClr>
                <a:schemeClr val="accent2"/>
              </a:buClr>
              <a:buFont typeface="System Font Regular"/>
              <a:buChar char="→"/>
              <a:tabLst/>
              <a:defRPr sz="1200" kern="1200">
                <a:solidFill>
                  <a:schemeClr val="tx1"/>
                </a:solidFill>
                <a:latin typeface="Inter" panose="02000503000000020004" pitchFamily="2" charset="0"/>
                <a:ea typeface="Inter" panose="02000503000000020004" pitchFamily="2" charset="0"/>
                <a:cs typeface="+mn-cs"/>
              </a:defRPr>
            </a:lvl6pPr>
            <a:lvl7pPr marL="0" indent="0" algn="l" defTabSz="914400" rtl="0" eaLnBrk="1" latinLnBrk="0" hangingPunct="1">
              <a:lnSpc>
                <a:spcPct val="150000"/>
              </a:lnSpc>
              <a:spcBef>
                <a:spcPts val="500"/>
              </a:spcBef>
              <a:buFont typeface="Arial" panose="020B0604020202020204" pitchFamily="34" charset="0"/>
              <a:buNone/>
              <a:tabLst/>
              <a:defRPr sz="800" kern="1200">
                <a:solidFill>
                  <a:schemeClr val="tx2"/>
                </a:solidFill>
                <a:latin typeface="Inter" panose="02000503000000020004" pitchFamily="2" charset="0"/>
                <a:ea typeface="Inter" panose="02000503000000020004" pitchFamily="2" charset="0"/>
                <a:cs typeface="+mn-cs"/>
              </a:defRPr>
            </a:lvl7pPr>
            <a:lvl8pPr marL="228600" indent="-228600" algn="l" defTabSz="914400" rtl="0" eaLnBrk="1" latinLnBrk="0" hangingPunct="1">
              <a:lnSpc>
                <a:spcPct val="150000"/>
              </a:lnSpc>
              <a:spcBef>
                <a:spcPts val="500"/>
              </a:spcBef>
              <a:buFont typeface="Arial" panose="020B0604020202020204" pitchFamily="34" charset="0"/>
              <a:buChar char="•"/>
              <a:tabLst/>
              <a:defRPr sz="1200" kern="1200">
                <a:solidFill>
                  <a:schemeClr val="tx1"/>
                </a:solidFill>
                <a:latin typeface="Inter" panose="02000503000000020004" pitchFamily="2" charset="0"/>
                <a:ea typeface="Inter" panose="02000503000000020004" pitchFamily="2"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Results</a:t>
            </a:r>
          </a:p>
        </p:txBody>
      </p:sp>
      <p:sp>
        <p:nvSpPr>
          <p:cNvPr id="11" name="Content Placeholder 2">
            <a:extLst>
              <a:ext uri="{FF2B5EF4-FFF2-40B4-BE49-F238E27FC236}">
                <a16:creationId xmlns:a16="http://schemas.microsoft.com/office/drawing/2014/main" id="{91294C96-1D17-C196-B372-238C6D6CAC90}"/>
              </a:ext>
            </a:extLst>
          </p:cNvPr>
          <p:cNvSpPr txBox="1">
            <a:spLocks/>
          </p:cNvSpPr>
          <p:nvPr/>
        </p:nvSpPr>
        <p:spPr>
          <a:xfrm>
            <a:off x="2577438" y="4799451"/>
            <a:ext cx="1967345" cy="65677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100" b="0" i="0" kern="1200">
                <a:solidFill>
                  <a:schemeClr val="tx1"/>
                </a:solidFill>
                <a:latin typeface="Inter ExtraLight" panose="02000503000000020004" pitchFamily="2" charset="0"/>
                <a:ea typeface="Inter ExtraLight" panose="02000503000000020004" pitchFamily="2" charset="0"/>
                <a:cs typeface="+mn-cs"/>
              </a:defRPr>
            </a:lvl1pPr>
            <a:lvl2pPr marL="0" indent="0" algn="l" defTabSz="914400" rtl="0" eaLnBrk="1" latinLnBrk="0" hangingPunct="1">
              <a:lnSpc>
                <a:spcPct val="150000"/>
              </a:lnSpc>
              <a:spcBef>
                <a:spcPts val="500"/>
              </a:spcBef>
              <a:buFont typeface="Arial" panose="020B0604020202020204" pitchFamily="34" charset="0"/>
              <a:buNone/>
              <a:tabLst/>
              <a:defRPr sz="1600" b="0" i="0" kern="1200">
                <a:solidFill>
                  <a:schemeClr val="accent1"/>
                </a:solidFill>
                <a:latin typeface="Inter Light" panose="02000503000000020004" pitchFamily="2" charset="0"/>
                <a:ea typeface="Inter Light" panose="02000503000000020004" pitchFamily="2" charset="0"/>
                <a:cs typeface="+mn-cs"/>
              </a:defRPr>
            </a:lvl2pPr>
            <a:lvl3pPr marL="0" indent="0" algn="l" defTabSz="914400" rtl="0" eaLnBrk="1" latinLnBrk="0" hangingPunct="1">
              <a:lnSpc>
                <a:spcPct val="150000"/>
              </a:lnSpc>
              <a:spcBef>
                <a:spcPts val="500"/>
              </a:spcBef>
              <a:buFont typeface="Arial" panose="020B0604020202020204" pitchFamily="34" charset="0"/>
              <a:buNone/>
              <a:tabLst/>
              <a:defRPr sz="1200" b="1" i="0" kern="1200">
                <a:solidFill>
                  <a:schemeClr val="accent1"/>
                </a:solidFill>
                <a:latin typeface="Inter SemiBold" panose="02000503000000020004" pitchFamily="2" charset="0"/>
                <a:ea typeface="Inter SemiBold" panose="02000503000000020004" pitchFamily="2" charset="0"/>
                <a:cs typeface="+mn-cs"/>
              </a:defRPr>
            </a:lvl3pPr>
            <a:lvl4pPr marL="0" indent="0" algn="l" defTabSz="914400" rtl="0" eaLnBrk="1" latinLnBrk="0" hangingPunct="1">
              <a:lnSpc>
                <a:spcPct val="150000"/>
              </a:lnSpc>
              <a:spcBef>
                <a:spcPts val="500"/>
              </a:spcBef>
              <a:buFont typeface="Arial" panose="020B0604020202020204" pitchFamily="34" charset="0"/>
              <a:buNone/>
              <a:tabLst/>
              <a:defRPr sz="1200" b="0" i="0" kern="1200">
                <a:solidFill>
                  <a:schemeClr val="tx1"/>
                </a:solidFill>
                <a:latin typeface="Inter Light" panose="02000503000000020004" pitchFamily="2" charset="0"/>
                <a:ea typeface="Inter Light" panose="02000503000000020004" pitchFamily="2" charset="0"/>
                <a:cs typeface="+mn-cs"/>
              </a:defRPr>
            </a:lvl4pPr>
            <a:lvl5pPr marL="228600" indent="-228600" algn="l" defTabSz="914400" rtl="0" eaLnBrk="1" latinLnBrk="0" hangingPunct="1">
              <a:lnSpc>
                <a:spcPct val="150000"/>
              </a:lnSpc>
              <a:spcBef>
                <a:spcPts val="500"/>
              </a:spcBef>
              <a:buClr>
                <a:schemeClr val="accent1"/>
              </a:buClr>
              <a:buFont typeface="System Font Regular"/>
              <a:buChar char="→"/>
              <a:tabLst/>
              <a:defRPr sz="1200" b="0" i="0" kern="1200">
                <a:solidFill>
                  <a:schemeClr val="tx1"/>
                </a:solidFill>
                <a:latin typeface="Inter Light" panose="02000503000000020004" pitchFamily="2" charset="0"/>
                <a:ea typeface="Inter Light" panose="02000503000000020004" pitchFamily="2" charset="0"/>
                <a:cs typeface="+mn-cs"/>
              </a:defRPr>
            </a:lvl5pPr>
            <a:lvl6pPr marL="482600" indent="-228600" algn="l" defTabSz="914400" rtl="0" eaLnBrk="1" latinLnBrk="0" hangingPunct="1">
              <a:lnSpc>
                <a:spcPct val="150000"/>
              </a:lnSpc>
              <a:spcBef>
                <a:spcPts val="500"/>
              </a:spcBef>
              <a:buClr>
                <a:schemeClr val="accent2"/>
              </a:buClr>
              <a:buFont typeface="System Font Regular"/>
              <a:buChar char="→"/>
              <a:tabLst/>
              <a:defRPr sz="1200" kern="1200">
                <a:solidFill>
                  <a:schemeClr val="tx1"/>
                </a:solidFill>
                <a:latin typeface="Inter" panose="02000503000000020004" pitchFamily="2" charset="0"/>
                <a:ea typeface="Inter" panose="02000503000000020004" pitchFamily="2" charset="0"/>
                <a:cs typeface="+mn-cs"/>
              </a:defRPr>
            </a:lvl6pPr>
            <a:lvl7pPr marL="0" indent="0" algn="l" defTabSz="914400" rtl="0" eaLnBrk="1" latinLnBrk="0" hangingPunct="1">
              <a:lnSpc>
                <a:spcPct val="150000"/>
              </a:lnSpc>
              <a:spcBef>
                <a:spcPts val="500"/>
              </a:spcBef>
              <a:buFont typeface="Arial" panose="020B0604020202020204" pitchFamily="34" charset="0"/>
              <a:buNone/>
              <a:tabLst/>
              <a:defRPr sz="800" kern="1200">
                <a:solidFill>
                  <a:schemeClr val="tx2"/>
                </a:solidFill>
                <a:latin typeface="Inter" panose="02000503000000020004" pitchFamily="2" charset="0"/>
                <a:ea typeface="Inter" panose="02000503000000020004" pitchFamily="2" charset="0"/>
                <a:cs typeface="+mn-cs"/>
              </a:defRPr>
            </a:lvl7pPr>
            <a:lvl8pPr marL="228600" indent="-228600" algn="l" defTabSz="914400" rtl="0" eaLnBrk="1" latinLnBrk="0" hangingPunct="1">
              <a:lnSpc>
                <a:spcPct val="150000"/>
              </a:lnSpc>
              <a:spcBef>
                <a:spcPts val="500"/>
              </a:spcBef>
              <a:buFont typeface="Arial" panose="020B0604020202020204" pitchFamily="34" charset="0"/>
              <a:buChar char="•"/>
              <a:tabLst/>
              <a:defRPr sz="1200" kern="1200">
                <a:solidFill>
                  <a:schemeClr val="tx1"/>
                </a:solidFill>
                <a:latin typeface="Inter" panose="02000503000000020004" pitchFamily="2" charset="0"/>
                <a:ea typeface="Inter" panose="02000503000000020004" pitchFamily="2"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Discussion</a:t>
            </a:r>
          </a:p>
        </p:txBody>
      </p:sp>
      <p:sp>
        <p:nvSpPr>
          <p:cNvPr id="10" name="Slide Number Placeholder 9">
            <a:extLst>
              <a:ext uri="{FF2B5EF4-FFF2-40B4-BE49-F238E27FC236}">
                <a16:creationId xmlns:a16="http://schemas.microsoft.com/office/drawing/2014/main" id="{E4850DC3-1B5C-0626-2918-52C0F6A0D9C1}"/>
              </a:ext>
            </a:extLst>
          </p:cNvPr>
          <p:cNvSpPr>
            <a:spLocks noGrp="1"/>
          </p:cNvSpPr>
          <p:nvPr>
            <p:ph type="sldNum" sz="quarter" idx="12"/>
          </p:nvPr>
        </p:nvSpPr>
        <p:spPr/>
        <p:txBody>
          <a:bodyPr/>
          <a:lstStyle/>
          <a:p>
            <a:fld id="{1C124324-E316-CD4B-A54C-8BA8F4717311}" type="slidenum">
              <a:rPr lang="en-US" smtClean="0"/>
              <a:t>2</a:t>
            </a:fld>
            <a:endParaRPr lang="en-US" dirty="0"/>
          </a:p>
        </p:txBody>
      </p:sp>
    </p:spTree>
    <p:extLst>
      <p:ext uri="{BB962C8B-B14F-4D97-AF65-F5344CB8AC3E}">
        <p14:creationId xmlns:p14="http://schemas.microsoft.com/office/powerpoint/2010/main" val="1946956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7CFB-7B69-D971-B519-D7F7BDDB3C68}"/>
              </a:ext>
            </a:extLst>
          </p:cNvPr>
          <p:cNvSpPr>
            <a:spLocks noGrp="1"/>
          </p:cNvSpPr>
          <p:nvPr>
            <p:ph type="title"/>
          </p:nvPr>
        </p:nvSpPr>
        <p:spPr/>
        <p:txBody>
          <a:bodyPr/>
          <a:lstStyle/>
          <a:p>
            <a:r>
              <a:rPr lang="en-US"/>
              <a:t>Long Short-Term Memory</a:t>
            </a:r>
          </a:p>
        </p:txBody>
      </p:sp>
      <p:sp>
        <p:nvSpPr>
          <p:cNvPr id="3" name="Text Placeholder 2">
            <a:extLst>
              <a:ext uri="{FF2B5EF4-FFF2-40B4-BE49-F238E27FC236}">
                <a16:creationId xmlns:a16="http://schemas.microsoft.com/office/drawing/2014/main" id="{19C7C1C7-A4DF-9B87-DCED-A6CD7531CCA3}"/>
              </a:ext>
            </a:extLst>
          </p:cNvPr>
          <p:cNvSpPr>
            <a:spLocks noGrp="1"/>
          </p:cNvSpPr>
          <p:nvPr>
            <p:ph type="body" idx="1"/>
          </p:nvPr>
        </p:nvSpPr>
        <p:spPr>
          <a:xfrm>
            <a:off x="839788" y="1992085"/>
            <a:ext cx="8598125" cy="512989"/>
          </a:xfrm>
        </p:spPr>
        <p:txBody>
          <a:bodyPr>
            <a:normAutofit fontScale="92500" lnSpcReduction="10000"/>
          </a:bodyPr>
          <a:lstStyle/>
          <a:p>
            <a:r>
              <a:rPr lang="en-US"/>
              <a:t>What is LSTM?</a:t>
            </a:r>
          </a:p>
        </p:txBody>
      </p:sp>
      <p:sp>
        <p:nvSpPr>
          <p:cNvPr id="4" name="Content Placeholder 3">
            <a:extLst>
              <a:ext uri="{FF2B5EF4-FFF2-40B4-BE49-F238E27FC236}">
                <a16:creationId xmlns:a16="http://schemas.microsoft.com/office/drawing/2014/main" id="{8CD4DEF2-2D6E-D322-90D2-E21391D93723}"/>
              </a:ext>
            </a:extLst>
          </p:cNvPr>
          <p:cNvSpPr>
            <a:spLocks noGrp="1"/>
          </p:cNvSpPr>
          <p:nvPr>
            <p:ph sz="half" idx="2"/>
          </p:nvPr>
        </p:nvSpPr>
        <p:spPr>
          <a:xfrm>
            <a:off x="839788" y="2505075"/>
            <a:ext cx="9045617" cy="1176588"/>
          </a:xfrm>
        </p:spPr>
        <p:txBody>
          <a:bodyPr>
            <a:normAutofit/>
          </a:bodyPr>
          <a:lstStyle/>
          <a:p>
            <a:pPr marL="342900" lvl="1" indent="-342900">
              <a:buFont typeface="Arial" panose="020B0604020202020204" pitchFamily="34" charset="0"/>
              <a:buChar char="•"/>
            </a:pPr>
            <a:r>
              <a:rPr lang="en-US" sz="1800" dirty="0">
                <a:solidFill>
                  <a:schemeClr val="tx1"/>
                </a:solidFill>
              </a:rPr>
              <a:t>LSTM is an advanced recurrent neural network (RNN) architecture</a:t>
            </a:r>
          </a:p>
          <a:p>
            <a:pPr marL="342900" lvl="1" indent="-342900">
              <a:buFont typeface="Arial" panose="020B0604020202020204" pitchFamily="34" charset="0"/>
              <a:buChar char="•"/>
            </a:pPr>
            <a:r>
              <a:rPr lang="en-US" sz="1800" dirty="0">
                <a:solidFill>
                  <a:schemeClr val="tx1"/>
                </a:solidFill>
              </a:rPr>
              <a:t>Uses a unique structure of gates that regulate the flow of information</a:t>
            </a:r>
          </a:p>
        </p:txBody>
      </p:sp>
      <p:sp>
        <p:nvSpPr>
          <p:cNvPr id="9" name="Text Placeholder 2">
            <a:extLst>
              <a:ext uri="{FF2B5EF4-FFF2-40B4-BE49-F238E27FC236}">
                <a16:creationId xmlns:a16="http://schemas.microsoft.com/office/drawing/2014/main" id="{D507F566-B224-BD02-20DF-C1D029F90B5C}"/>
              </a:ext>
            </a:extLst>
          </p:cNvPr>
          <p:cNvSpPr txBox="1">
            <a:spLocks/>
          </p:cNvSpPr>
          <p:nvPr/>
        </p:nvSpPr>
        <p:spPr>
          <a:xfrm>
            <a:off x="839788" y="3840038"/>
            <a:ext cx="8598125" cy="512989"/>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150000"/>
              </a:lnSpc>
              <a:spcBef>
                <a:spcPts val="1000"/>
              </a:spcBef>
              <a:buFont typeface="Arial" panose="020B0604020202020204" pitchFamily="34" charset="0"/>
              <a:buNone/>
              <a:defRPr sz="2400" b="1" i="0" kern="1200">
                <a:solidFill>
                  <a:schemeClr val="tx1"/>
                </a:solidFill>
                <a:latin typeface="Inter ExtraLight" panose="02000503000000020004" pitchFamily="2" charset="0"/>
                <a:ea typeface="Inter ExtraLight" panose="02000503000000020004" pitchFamily="2" charset="0"/>
                <a:cs typeface="+mn-cs"/>
              </a:defRPr>
            </a:lvl1pPr>
            <a:lvl2pPr marL="457200" indent="0" algn="l" defTabSz="914400" rtl="0" eaLnBrk="1" latinLnBrk="0" hangingPunct="1">
              <a:lnSpc>
                <a:spcPct val="150000"/>
              </a:lnSpc>
              <a:spcBef>
                <a:spcPts val="500"/>
              </a:spcBef>
              <a:buFont typeface="Arial" panose="020B0604020202020204" pitchFamily="34" charset="0"/>
              <a:buNone/>
              <a:tabLst/>
              <a:defRPr sz="2000" b="1" i="0" kern="1200">
                <a:solidFill>
                  <a:schemeClr val="accent1"/>
                </a:solidFill>
                <a:latin typeface="Inter Light" panose="02000503000000020004" pitchFamily="2" charset="0"/>
                <a:ea typeface="Inter Light" panose="02000503000000020004" pitchFamily="2" charset="0"/>
                <a:cs typeface="+mn-cs"/>
              </a:defRPr>
            </a:lvl2pPr>
            <a:lvl3pPr marL="914400" indent="0" algn="l" defTabSz="914400" rtl="0" eaLnBrk="1" latinLnBrk="0" hangingPunct="1">
              <a:lnSpc>
                <a:spcPct val="150000"/>
              </a:lnSpc>
              <a:spcBef>
                <a:spcPts val="500"/>
              </a:spcBef>
              <a:buFont typeface="Arial" panose="020B0604020202020204" pitchFamily="34" charset="0"/>
              <a:buNone/>
              <a:tabLst/>
              <a:defRPr sz="1800" b="1" i="0" kern="1200">
                <a:solidFill>
                  <a:schemeClr val="accent1"/>
                </a:solidFill>
                <a:latin typeface="Inter SemiBold" panose="02000503000000020004" pitchFamily="2" charset="0"/>
                <a:ea typeface="Inter SemiBold" panose="02000503000000020004" pitchFamily="2" charset="0"/>
                <a:cs typeface="+mn-cs"/>
              </a:defRPr>
            </a:lvl3pPr>
            <a:lvl4pPr marL="1371600" indent="0" algn="l" defTabSz="914400" rtl="0" eaLnBrk="1" latinLnBrk="0" hangingPunct="1">
              <a:lnSpc>
                <a:spcPct val="150000"/>
              </a:lnSpc>
              <a:spcBef>
                <a:spcPts val="500"/>
              </a:spcBef>
              <a:buFont typeface="Arial" panose="020B0604020202020204" pitchFamily="34" charset="0"/>
              <a:buNone/>
              <a:tabLst/>
              <a:defRPr sz="1600" b="1" i="0" kern="1200">
                <a:solidFill>
                  <a:schemeClr val="tx1"/>
                </a:solidFill>
                <a:latin typeface="Inter Light" panose="02000503000000020004" pitchFamily="2" charset="0"/>
                <a:ea typeface="Inter Light" panose="02000503000000020004" pitchFamily="2" charset="0"/>
                <a:cs typeface="+mn-cs"/>
              </a:defRPr>
            </a:lvl4pPr>
            <a:lvl5pPr marL="1828800" indent="0" algn="l" defTabSz="914400" rtl="0" eaLnBrk="1" latinLnBrk="0" hangingPunct="1">
              <a:lnSpc>
                <a:spcPct val="150000"/>
              </a:lnSpc>
              <a:spcBef>
                <a:spcPts val="500"/>
              </a:spcBef>
              <a:buClr>
                <a:schemeClr val="accent1"/>
              </a:buClr>
              <a:buFont typeface="System Font Regular"/>
              <a:buNone/>
              <a:tabLst/>
              <a:defRPr sz="1600" b="1" i="0" kern="1200">
                <a:solidFill>
                  <a:schemeClr val="tx1"/>
                </a:solidFill>
                <a:latin typeface="Inter Light" panose="02000503000000020004" pitchFamily="2" charset="0"/>
                <a:ea typeface="Inter Light" panose="02000503000000020004" pitchFamily="2" charset="0"/>
                <a:cs typeface="+mn-cs"/>
              </a:defRPr>
            </a:lvl5pPr>
            <a:lvl6pPr marL="2286000" indent="0" algn="l" defTabSz="914400" rtl="0" eaLnBrk="1" latinLnBrk="0" hangingPunct="1">
              <a:lnSpc>
                <a:spcPct val="150000"/>
              </a:lnSpc>
              <a:spcBef>
                <a:spcPts val="500"/>
              </a:spcBef>
              <a:buClr>
                <a:schemeClr val="accent2"/>
              </a:buClr>
              <a:buFont typeface="System Font Regular"/>
              <a:buNone/>
              <a:tabLst/>
              <a:defRPr sz="1600" b="1" kern="1200">
                <a:solidFill>
                  <a:schemeClr val="tx1"/>
                </a:solidFill>
                <a:latin typeface="Inter" panose="02000503000000020004" pitchFamily="2" charset="0"/>
                <a:ea typeface="Inter" panose="02000503000000020004" pitchFamily="2" charset="0"/>
                <a:cs typeface="+mn-cs"/>
              </a:defRPr>
            </a:lvl6pPr>
            <a:lvl7pPr marL="2743200" indent="0" algn="l" defTabSz="914400" rtl="0" eaLnBrk="1" latinLnBrk="0" hangingPunct="1">
              <a:lnSpc>
                <a:spcPct val="150000"/>
              </a:lnSpc>
              <a:spcBef>
                <a:spcPts val="500"/>
              </a:spcBef>
              <a:buFont typeface="Arial" panose="020B0604020202020204" pitchFamily="34" charset="0"/>
              <a:buNone/>
              <a:tabLst/>
              <a:defRPr sz="1600" b="1" kern="1200">
                <a:solidFill>
                  <a:schemeClr val="tx2"/>
                </a:solidFill>
                <a:latin typeface="Inter" panose="02000503000000020004" pitchFamily="2" charset="0"/>
                <a:ea typeface="Inter" panose="02000503000000020004" pitchFamily="2" charset="0"/>
                <a:cs typeface="+mn-cs"/>
              </a:defRPr>
            </a:lvl7pPr>
            <a:lvl8pPr marL="3200400" indent="0" algn="l" defTabSz="914400" rtl="0" eaLnBrk="1" latinLnBrk="0" hangingPunct="1">
              <a:lnSpc>
                <a:spcPct val="150000"/>
              </a:lnSpc>
              <a:spcBef>
                <a:spcPts val="500"/>
              </a:spcBef>
              <a:buFont typeface="Arial" panose="020B0604020202020204" pitchFamily="34" charset="0"/>
              <a:buNone/>
              <a:tabLst/>
              <a:defRPr sz="1600" b="1" kern="1200">
                <a:solidFill>
                  <a:schemeClr val="tx1"/>
                </a:solidFill>
                <a:latin typeface="Inter" panose="02000503000000020004" pitchFamily="2" charset="0"/>
                <a:ea typeface="Inter" panose="02000503000000020004" pitchFamily="2" charset="0"/>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Why LSTM for Forecasting Shelter Demand?</a:t>
            </a:r>
          </a:p>
        </p:txBody>
      </p:sp>
      <p:sp>
        <p:nvSpPr>
          <p:cNvPr id="10" name="Content Placeholder 3">
            <a:extLst>
              <a:ext uri="{FF2B5EF4-FFF2-40B4-BE49-F238E27FC236}">
                <a16:creationId xmlns:a16="http://schemas.microsoft.com/office/drawing/2014/main" id="{F82ACD56-1F10-6D44-4E4D-F5E20B1D54E5}"/>
              </a:ext>
            </a:extLst>
          </p:cNvPr>
          <p:cNvSpPr txBox="1">
            <a:spLocks/>
          </p:cNvSpPr>
          <p:nvPr/>
        </p:nvSpPr>
        <p:spPr>
          <a:xfrm>
            <a:off x="839788" y="4353028"/>
            <a:ext cx="8598125" cy="2115510"/>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100" b="0" i="0" kern="1200">
                <a:solidFill>
                  <a:schemeClr val="tx1"/>
                </a:solidFill>
                <a:latin typeface="Inter ExtraLight" panose="02000503000000020004" pitchFamily="2" charset="0"/>
                <a:ea typeface="Inter ExtraLight" panose="02000503000000020004" pitchFamily="2" charset="0"/>
                <a:cs typeface="+mn-cs"/>
              </a:defRPr>
            </a:lvl1pPr>
            <a:lvl2pPr marL="0" indent="0" algn="l" defTabSz="914400" rtl="0" eaLnBrk="1" latinLnBrk="0" hangingPunct="1">
              <a:lnSpc>
                <a:spcPct val="150000"/>
              </a:lnSpc>
              <a:spcBef>
                <a:spcPts val="500"/>
              </a:spcBef>
              <a:buFont typeface="Arial" panose="020B0604020202020204" pitchFamily="34" charset="0"/>
              <a:buNone/>
              <a:tabLst/>
              <a:defRPr sz="1600" b="0" i="0" kern="1200">
                <a:solidFill>
                  <a:schemeClr val="accent1"/>
                </a:solidFill>
                <a:latin typeface="Inter Light" panose="02000503000000020004" pitchFamily="2" charset="0"/>
                <a:ea typeface="Inter Light" panose="02000503000000020004" pitchFamily="2" charset="0"/>
                <a:cs typeface="+mn-cs"/>
              </a:defRPr>
            </a:lvl2pPr>
            <a:lvl3pPr marL="0" indent="0" algn="l" defTabSz="914400" rtl="0" eaLnBrk="1" latinLnBrk="0" hangingPunct="1">
              <a:lnSpc>
                <a:spcPct val="150000"/>
              </a:lnSpc>
              <a:spcBef>
                <a:spcPts val="500"/>
              </a:spcBef>
              <a:buFont typeface="Arial" panose="020B0604020202020204" pitchFamily="34" charset="0"/>
              <a:buNone/>
              <a:tabLst/>
              <a:defRPr sz="1200" b="1" i="0" kern="1200">
                <a:solidFill>
                  <a:schemeClr val="accent1"/>
                </a:solidFill>
                <a:latin typeface="Inter SemiBold" panose="02000503000000020004" pitchFamily="2" charset="0"/>
                <a:ea typeface="Inter SemiBold" panose="02000503000000020004" pitchFamily="2" charset="0"/>
                <a:cs typeface="+mn-cs"/>
              </a:defRPr>
            </a:lvl3pPr>
            <a:lvl4pPr marL="0" indent="0" algn="l" defTabSz="914400" rtl="0" eaLnBrk="1" latinLnBrk="0" hangingPunct="1">
              <a:lnSpc>
                <a:spcPct val="150000"/>
              </a:lnSpc>
              <a:spcBef>
                <a:spcPts val="500"/>
              </a:spcBef>
              <a:buFont typeface="Arial" panose="020B0604020202020204" pitchFamily="34" charset="0"/>
              <a:buNone/>
              <a:tabLst/>
              <a:defRPr sz="1200" b="0" i="0" kern="1200">
                <a:solidFill>
                  <a:schemeClr val="tx1"/>
                </a:solidFill>
                <a:latin typeface="Inter Light" panose="02000503000000020004" pitchFamily="2" charset="0"/>
                <a:ea typeface="Inter Light" panose="02000503000000020004" pitchFamily="2" charset="0"/>
                <a:cs typeface="+mn-cs"/>
              </a:defRPr>
            </a:lvl4pPr>
            <a:lvl5pPr marL="228600" indent="-228600" algn="l" defTabSz="914400" rtl="0" eaLnBrk="1" latinLnBrk="0" hangingPunct="1">
              <a:lnSpc>
                <a:spcPct val="150000"/>
              </a:lnSpc>
              <a:spcBef>
                <a:spcPts val="500"/>
              </a:spcBef>
              <a:buClr>
                <a:schemeClr val="accent1"/>
              </a:buClr>
              <a:buFont typeface="System Font Regular"/>
              <a:buChar char="→"/>
              <a:tabLst/>
              <a:defRPr sz="1200" b="0" i="0" kern="1200">
                <a:solidFill>
                  <a:schemeClr val="tx1"/>
                </a:solidFill>
                <a:latin typeface="Inter Light" panose="02000503000000020004" pitchFamily="2" charset="0"/>
                <a:ea typeface="Inter Light" panose="02000503000000020004" pitchFamily="2" charset="0"/>
                <a:cs typeface="+mn-cs"/>
              </a:defRPr>
            </a:lvl5pPr>
            <a:lvl6pPr marL="482600" indent="-228600" algn="l" defTabSz="914400" rtl="0" eaLnBrk="1" latinLnBrk="0" hangingPunct="1">
              <a:lnSpc>
                <a:spcPct val="150000"/>
              </a:lnSpc>
              <a:spcBef>
                <a:spcPts val="500"/>
              </a:spcBef>
              <a:buClr>
                <a:schemeClr val="accent2"/>
              </a:buClr>
              <a:buFont typeface="System Font Regular"/>
              <a:buChar char="→"/>
              <a:tabLst/>
              <a:defRPr sz="1200" kern="1200">
                <a:solidFill>
                  <a:schemeClr val="tx1"/>
                </a:solidFill>
                <a:latin typeface="Inter" panose="02000503000000020004" pitchFamily="2" charset="0"/>
                <a:ea typeface="Inter" panose="02000503000000020004" pitchFamily="2" charset="0"/>
                <a:cs typeface="+mn-cs"/>
              </a:defRPr>
            </a:lvl6pPr>
            <a:lvl7pPr marL="0" indent="0" algn="l" defTabSz="914400" rtl="0" eaLnBrk="1" latinLnBrk="0" hangingPunct="1">
              <a:lnSpc>
                <a:spcPct val="150000"/>
              </a:lnSpc>
              <a:spcBef>
                <a:spcPts val="500"/>
              </a:spcBef>
              <a:buFont typeface="Arial" panose="020B0604020202020204" pitchFamily="34" charset="0"/>
              <a:buNone/>
              <a:tabLst/>
              <a:defRPr sz="800" kern="1200">
                <a:solidFill>
                  <a:schemeClr val="tx2"/>
                </a:solidFill>
                <a:latin typeface="Inter" panose="02000503000000020004" pitchFamily="2" charset="0"/>
                <a:ea typeface="Inter" panose="02000503000000020004" pitchFamily="2" charset="0"/>
                <a:cs typeface="+mn-cs"/>
              </a:defRPr>
            </a:lvl7pPr>
            <a:lvl8pPr marL="228600" indent="-228600" algn="l" defTabSz="914400" rtl="0" eaLnBrk="1" latinLnBrk="0" hangingPunct="1">
              <a:lnSpc>
                <a:spcPct val="150000"/>
              </a:lnSpc>
              <a:spcBef>
                <a:spcPts val="500"/>
              </a:spcBef>
              <a:buFont typeface="Arial" panose="020B0604020202020204" pitchFamily="34" charset="0"/>
              <a:buChar char="•"/>
              <a:tabLst/>
              <a:defRPr sz="1200" kern="1200">
                <a:solidFill>
                  <a:schemeClr val="tx1"/>
                </a:solidFill>
                <a:latin typeface="Inter" panose="02000503000000020004" pitchFamily="2" charset="0"/>
                <a:ea typeface="Inter" panose="02000503000000020004" pitchFamily="2"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3" indent="-342900">
              <a:buFont typeface="Arial" panose="020B0604020202020204" pitchFamily="34" charset="0"/>
              <a:buChar char="•"/>
            </a:pPr>
            <a:r>
              <a:rPr lang="en-US" sz="1800" b="0" dirty="0">
                <a:latin typeface="Inter ExtraLight" panose="02000503000000020004" pitchFamily="2" charset="0"/>
                <a:ea typeface="Inter ExtraLight" panose="02000503000000020004" pitchFamily="2" charset="0"/>
              </a:rPr>
              <a:t>Handling sequential data</a:t>
            </a:r>
          </a:p>
          <a:p>
            <a:pPr marL="342900" lvl="3" indent="-342900">
              <a:buFont typeface="Arial" panose="020B0604020202020204" pitchFamily="34" charset="0"/>
              <a:buChar char="•"/>
            </a:pPr>
            <a:r>
              <a:rPr lang="en-US" sz="1800" b="0" dirty="0">
                <a:latin typeface="Inter ExtraLight" panose="02000503000000020004" pitchFamily="2" charset="0"/>
                <a:ea typeface="Inter ExtraLight" panose="02000503000000020004" pitchFamily="2" charset="0"/>
              </a:rPr>
              <a:t>Adaptability to time series forecasting</a:t>
            </a:r>
          </a:p>
          <a:p>
            <a:pPr marL="342900" lvl="3" indent="-342900">
              <a:buFont typeface="Arial" panose="020B0604020202020204" pitchFamily="34" charset="0"/>
              <a:buChar char="•"/>
            </a:pPr>
            <a:r>
              <a:rPr lang="en-US" sz="1800" b="0" dirty="0">
                <a:latin typeface="Inter ExtraLight" panose="02000503000000020004" pitchFamily="2" charset="0"/>
                <a:ea typeface="Inter ExtraLight" panose="02000503000000020004" pitchFamily="2" charset="0"/>
              </a:rPr>
              <a:t>Robustness to data variability</a:t>
            </a:r>
          </a:p>
          <a:p>
            <a:pPr marL="342900" lvl="3" indent="-342900">
              <a:buFont typeface="Arial" panose="020B0604020202020204" pitchFamily="34" charset="0"/>
              <a:buChar char="•"/>
            </a:pPr>
            <a:r>
              <a:rPr lang="en-US" sz="1800" b="0" dirty="0">
                <a:latin typeface="Inter ExtraLight" panose="02000503000000020004" pitchFamily="2" charset="0"/>
                <a:ea typeface="Inter ExtraLight" panose="02000503000000020004" pitchFamily="2" charset="0"/>
              </a:rPr>
              <a:t>Dynamic response to external factors</a:t>
            </a:r>
          </a:p>
        </p:txBody>
      </p:sp>
      <p:sp>
        <p:nvSpPr>
          <p:cNvPr id="5" name="Slide Number Placeholder 4">
            <a:extLst>
              <a:ext uri="{FF2B5EF4-FFF2-40B4-BE49-F238E27FC236}">
                <a16:creationId xmlns:a16="http://schemas.microsoft.com/office/drawing/2014/main" id="{52BA54AE-8263-9A0B-83AD-2FA8F6A2926E}"/>
              </a:ext>
            </a:extLst>
          </p:cNvPr>
          <p:cNvSpPr>
            <a:spLocks noGrp="1"/>
          </p:cNvSpPr>
          <p:nvPr>
            <p:ph type="sldNum" sz="quarter" idx="12"/>
          </p:nvPr>
        </p:nvSpPr>
        <p:spPr/>
        <p:txBody>
          <a:bodyPr/>
          <a:lstStyle/>
          <a:p>
            <a:fld id="{1C124324-E316-CD4B-A54C-8BA8F4717311}" type="slidenum">
              <a:rPr lang="en-US" smtClean="0"/>
              <a:t>20</a:t>
            </a:fld>
            <a:endParaRPr lang="en-US"/>
          </a:p>
        </p:txBody>
      </p:sp>
    </p:spTree>
    <p:extLst>
      <p:ext uri="{BB962C8B-B14F-4D97-AF65-F5344CB8AC3E}">
        <p14:creationId xmlns:p14="http://schemas.microsoft.com/office/powerpoint/2010/main" val="1179079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D464-40C5-738F-63D6-904F8CD231DD}"/>
              </a:ext>
            </a:extLst>
          </p:cNvPr>
          <p:cNvSpPr>
            <a:spLocks noGrp="1"/>
          </p:cNvSpPr>
          <p:nvPr>
            <p:ph type="title"/>
          </p:nvPr>
        </p:nvSpPr>
        <p:spPr/>
        <p:txBody>
          <a:bodyPr/>
          <a:lstStyle/>
          <a:p>
            <a:r>
              <a:rPr lang="en-US"/>
              <a:t>Model Construction</a:t>
            </a:r>
          </a:p>
        </p:txBody>
      </p:sp>
      <p:sp>
        <p:nvSpPr>
          <p:cNvPr id="3" name="Text Placeholder 2">
            <a:extLst>
              <a:ext uri="{FF2B5EF4-FFF2-40B4-BE49-F238E27FC236}">
                <a16:creationId xmlns:a16="http://schemas.microsoft.com/office/drawing/2014/main" id="{88F6B1AA-BA93-909C-914C-0B831FCCDD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876071-E199-F22C-690D-68BB0FD06507}"/>
              </a:ext>
            </a:extLst>
          </p:cNvPr>
          <p:cNvSpPr>
            <a:spLocks noGrp="1"/>
          </p:cNvSpPr>
          <p:nvPr>
            <p:ph type="sldNum" sz="quarter" idx="12"/>
          </p:nvPr>
        </p:nvSpPr>
        <p:spPr/>
        <p:txBody>
          <a:bodyPr/>
          <a:lstStyle/>
          <a:p>
            <a:fld id="{1C124324-E316-CD4B-A54C-8BA8F4717311}" type="slidenum">
              <a:rPr lang="en-US" smtClean="0"/>
              <a:t>21</a:t>
            </a:fld>
            <a:endParaRPr lang="en-US"/>
          </a:p>
        </p:txBody>
      </p:sp>
    </p:spTree>
    <p:extLst>
      <p:ext uri="{BB962C8B-B14F-4D97-AF65-F5344CB8AC3E}">
        <p14:creationId xmlns:p14="http://schemas.microsoft.com/office/powerpoint/2010/main" val="290448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6C4F11E-69DE-DCD5-5CF9-C70220BC9358}"/>
              </a:ext>
            </a:extLst>
          </p:cNvPr>
          <p:cNvSpPr txBox="1">
            <a:spLocks/>
          </p:cNvSpPr>
          <p:nvPr/>
        </p:nvSpPr>
        <p:spPr>
          <a:xfrm>
            <a:off x="847810" y="1274486"/>
            <a:ext cx="8598126" cy="968297"/>
          </a:xfrm>
          <a:prstGeom prst="rect">
            <a:avLst/>
          </a:prstGeom>
        </p:spPr>
        <p:txBody>
          <a:bodyPr/>
          <a:lstStyle>
            <a:lvl1pPr algn="l" defTabSz="914400" rtl="0" eaLnBrk="1" latinLnBrk="0" hangingPunct="1">
              <a:lnSpc>
                <a:spcPct val="100000"/>
              </a:lnSpc>
              <a:spcBef>
                <a:spcPct val="0"/>
              </a:spcBef>
              <a:buNone/>
              <a:defRPr sz="3000" b="0" i="0" kern="1200">
                <a:solidFill>
                  <a:schemeClr val="tx1"/>
                </a:solidFill>
                <a:latin typeface="Inter ExtraLight" panose="02000503000000020004" pitchFamily="2" charset="0"/>
                <a:ea typeface="Inter ExtraLight" panose="02000503000000020004" pitchFamily="2" charset="0"/>
                <a:cs typeface="+mj-cs"/>
              </a:defRPr>
            </a:lvl1pPr>
          </a:lstStyle>
          <a:p>
            <a:r>
              <a:rPr lang="en-US"/>
              <a:t>Model Workflow</a:t>
            </a:r>
          </a:p>
        </p:txBody>
      </p:sp>
      <p:sp>
        <p:nvSpPr>
          <p:cNvPr id="17" name="Rounded Rectangle 16">
            <a:extLst>
              <a:ext uri="{FF2B5EF4-FFF2-40B4-BE49-F238E27FC236}">
                <a16:creationId xmlns:a16="http://schemas.microsoft.com/office/drawing/2014/main" id="{9F19F300-430D-B904-5ABF-37D7BC598F95}"/>
              </a:ext>
            </a:extLst>
          </p:cNvPr>
          <p:cNvSpPr/>
          <p:nvPr/>
        </p:nvSpPr>
        <p:spPr>
          <a:xfrm>
            <a:off x="2533460" y="2814637"/>
            <a:ext cx="1629547" cy="1264429"/>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ter" panose="02000503000000020004" pitchFamily="2" charset="0"/>
                <a:ea typeface="Inter" panose="02000503000000020004" pitchFamily="2" charset="0"/>
              </a:rPr>
              <a:t>Data Pre-processing</a:t>
            </a:r>
          </a:p>
        </p:txBody>
      </p:sp>
      <p:sp>
        <p:nvSpPr>
          <p:cNvPr id="25" name="Rounded Rectangle 24">
            <a:extLst>
              <a:ext uri="{FF2B5EF4-FFF2-40B4-BE49-F238E27FC236}">
                <a16:creationId xmlns:a16="http://schemas.microsoft.com/office/drawing/2014/main" id="{147E6428-7B92-DF8D-5D66-1AE8838E0A41}"/>
              </a:ext>
            </a:extLst>
          </p:cNvPr>
          <p:cNvSpPr/>
          <p:nvPr/>
        </p:nvSpPr>
        <p:spPr>
          <a:xfrm>
            <a:off x="4399698" y="2810174"/>
            <a:ext cx="1629547" cy="1264429"/>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ter" panose="02000503000000020004" pitchFamily="2" charset="0"/>
                <a:ea typeface="Inter" panose="02000503000000020004" pitchFamily="2" charset="0"/>
              </a:rPr>
              <a:t>Clustering by Location</a:t>
            </a:r>
          </a:p>
        </p:txBody>
      </p:sp>
      <p:sp>
        <p:nvSpPr>
          <p:cNvPr id="26" name="Rounded Rectangle 25">
            <a:extLst>
              <a:ext uri="{FF2B5EF4-FFF2-40B4-BE49-F238E27FC236}">
                <a16:creationId xmlns:a16="http://schemas.microsoft.com/office/drawing/2014/main" id="{97E3412C-8361-5D36-9FB7-EB4858E04D6E}"/>
              </a:ext>
            </a:extLst>
          </p:cNvPr>
          <p:cNvSpPr/>
          <p:nvPr/>
        </p:nvSpPr>
        <p:spPr>
          <a:xfrm>
            <a:off x="6265936" y="2805711"/>
            <a:ext cx="1629547" cy="1264429"/>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ter" panose="02000503000000020004" pitchFamily="2" charset="0"/>
                <a:ea typeface="Inter" panose="02000503000000020004" pitchFamily="2" charset="0"/>
              </a:rPr>
              <a:t>LSTM Model Training</a:t>
            </a:r>
          </a:p>
        </p:txBody>
      </p:sp>
      <p:sp>
        <p:nvSpPr>
          <p:cNvPr id="27" name="Rounded Rectangle 26">
            <a:extLst>
              <a:ext uri="{FF2B5EF4-FFF2-40B4-BE49-F238E27FC236}">
                <a16:creationId xmlns:a16="http://schemas.microsoft.com/office/drawing/2014/main" id="{F2DD512F-B429-1073-8666-D997FE1A437B}"/>
              </a:ext>
            </a:extLst>
          </p:cNvPr>
          <p:cNvSpPr/>
          <p:nvPr/>
        </p:nvSpPr>
        <p:spPr>
          <a:xfrm>
            <a:off x="8132174" y="2801248"/>
            <a:ext cx="1629547" cy="1264429"/>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ter" panose="02000503000000020004" pitchFamily="2" charset="0"/>
                <a:ea typeface="Inter" panose="02000503000000020004" pitchFamily="2" charset="0"/>
              </a:rPr>
              <a:t>Feature-Based Adjustment</a:t>
            </a:r>
          </a:p>
        </p:txBody>
      </p:sp>
      <p:sp>
        <p:nvSpPr>
          <p:cNvPr id="28" name="Rounded Rectangle 27">
            <a:extLst>
              <a:ext uri="{FF2B5EF4-FFF2-40B4-BE49-F238E27FC236}">
                <a16:creationId xmlns:a16="http://schemas.microsoft.com/office/drawing/2014/main" id="{198731DB-F5E0-5EFB-6D66-D8691CC355AB}"/>
              </a:ext>
            </a:extLst>
          </p:cNvPr>
          <p:cNvSpPr/>
          <p:nvPr/>
        </p:nvSpPr>
        <p:spPr>
          <a:xfrm>
            <a:off x="9998412" y="2796785"/>
            <a:ext cx="1629547" cy="1264429"/>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ter" panose="02000503000000020004" pitchFamily="2" charset="0"/>
                <a:ea typeface="Inter" panose="02000503000000020004" pitchFamily="2" charset="0"/>
              </a:rPr>
              <a:t>Prediction Output</a:t>
            </a:r>
          </a:p>
        </p:txBody>
      </p:sp>
      <p:sp>
        <p:nvSpPr>
          <p:cNvPr id="29" name="Rounded Rectangle 28">
            <a:extLst>
              <a:ext uri="{FF2B5EF4-FFF2-40B4-BE49-F238E27FC236}">
                <a16:creationId xmlns:a16="http://schemas.microsoft.com/office/drawing/2014/main" id="{D1E66659-EF9A-BE17-015C-063612411BD5}"/>
              </a:ext>
            </a:extLst>
          </p:cNvPr>
          <p:cNvSpPr/>
          <p:nvPr/>
        </p:nvSpPr>
        <p:spPr>
          <a:xfrm>
            <a:off x="667222" y="2814636"/>
            <a:ext cx="1629547" cy="1264429"/>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ter" panose="02000503000000020004" pitchFamily="2" charset="0"/>
                <a:ea typeface="Inter" panose="02000503000000020004" pitchFamily="2" charset="0"/>
              </a:rPr>
              <a:t>Data Collection</a:t>
            </a:r>
          </a:p>
        </p:txBody>
      </p:sp>
      <p:cxnSp>
        <p:nvCxnSpPr>
          <p:cNvPr id="31" name="Straight Arrow Connector 30">
            <a:extLst>
              <a:ext uri="{FF2B5EF4-FFF2-40B4-BE49-F238E27FC236}">
                <a16:creationId xmlns:a16="http://schemas.microsoft.com/office/drawing/2014/main" id="{81C1FB8F-F411-3AD5-862C-CADE84471028}"/>
              </a:ext>
            </a:extLst>
          </p:cNvPr>
          <p:cNvCxnSpPr>
            <a:cxnSpLocks/>
          </p:cNvCxnSpPr>
          <p:nvPr/>
        </p:nvCxnSpPr>
        <p:spPr>
          <a:xfrm>
            <a:off x="246743" y="4707361"/>
            <a:ext cx="11729131" cy="0"/>
          </a:xfrm>
          <a:prstGeom prst="straightConnector1">
            <a:avLst/>
          </a:prstGeom>
          <a:ln w="22225">
            <a:solidFill>
              <a:schemeClr val="accent1">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E402850-C1F6-F246-345F-CDC90626C74B}"/>
              </a:ext>
            </a:extLst>
          </p:cNvPr>
          <p:cNvSpPr/>
          <p:nvPr/>
        </p:nvSpPr>
        <p:spPr>
          <a:xfrm>
            <a:off x="1148620" y="4380612"/>
            <a:ext cx="666750" cy="666750"/>
          </a:xfrm>
          <a:prstGeom prst="ellipse">
            <a:avLst/>
          </a:prstGeom>
          <a:solidFill>
            <a:srgbClr val="F3F3FB"/>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ter Thin" panose="02000503000000020004" pitchFamily="2" charset="0"/>
                <a:ea typeface="Inter Thin" panose="02000503000000020004" pitchFamily="2" charset="0"/>
              </a:rPr>
              <a:t>1</a:t>
            </a:r>
          </a:p>
        </p:txBody>
      </p:sp>
      <p:sp>
        <p:nvSpPr>
          <p:cNvPr id="33" name="Oval 32">
            <a:extLst>
              <a:ext uri="{FF2B5EF4-FFF2-40B4-BE49-F238E27FC236}">
                <a16:creationId xmlns:a16="http://schemas.microsoft.com/office/drawing/2014/main" id="{8169B8DC-05DE-7796-41EA-8DD4555204D3}"/>
              </a:ext>
            </a:extLst>
          </p:cNvPr>
          <p:cNvSpPr/>
          <p:nvPr/>
        </p:nvSpPr>
        <p:spPr>
          <a:xfrm>
            <a:off x="3014858" y="4373986"/>
            <a:ext cx="666750" cy="666750"/>
          </a:xfrm>
          <a:prstGeom prst="ellipse">
            <a:avLst/>
          </a:prstGeom>
          <a:solidFill>
            <a:srgbClr val="F3F3FB"/>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ter Thin" panose="02000503000000020004" pitchFamily="2" charset="0"/>
                <a:ea typeface="Inter Thin" panose="02000503000000020004" pitchFamily="2" charset="0"/>
              </a:rPr>
              <a:t>2</a:t>
            </a:r>
          </a:p>
        </p:txBody>
      </p:sp>
      <p:sp>
        <p:nvSpPr>
          <p:cNvPr id="34" name="Oval 33">
            <a:extLst>
              <a:ext uri="{FF2B5EF4-FFF2-40B4-BE49-F238E27FC236}">
                <a16:creationId xmlns:a16="http://schemas.microsoft.com/office/drawing/2014/main" id="{71609AC3-A709-5973-7BB6-C9068B28194D}"/>
              </a:ext>
            </a:extLst>
          </p:cNvPr>
          <p:cNvSpPr/>
          <p:nvPr/>
        </p:nvSpPr>
        <p:spPr>
          <a:xfrm>
            <a:off x="4881096" y="4367360"/>
            <a:ext cx="666750" cy="666750"/>
          </a:xfrm>
          <a:prstGeom prst="ellipse">
            <a:avLst/>
          </a:prstGeom>
          <a:solidFill>
            <a:srgbClr val="F3F3FB"/>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ter Thin" panose="02000503000000020004" pitchFamily="2" charset="0"/>
                <a:ea typeface="Inter Thin" panose="02000503000000020004" pitchFamily="2" charset="0"/>
              </a:rPr>
              <a:t>3</a:t>
            </a:r>
          </a:p>
        </p:txBody>
      </p:sp>
      <p:sp>
        <p:nvSpPr>
          <p:cNvPr id="35" name="Oval 34">
            <a:extLst>
              <a:ext uri="{FF2B5EF4-FFF2-40B4-BE49-F238E27FC236}">
                <a16:creationId xmlns:a16="http://schemas.microsoft.com/office/drawing/2014/main" id="{76F31233-FDD4-652E-4CE7-2A367AEB24A9}"/>
              </a:ext>
            </a:extLst>
          </p:cNvPr>
          <p:cNvSpPr/>
          <p:nvPr/>
        </p:nvSpPr>
        <p:spPr>
          <a:xfrm>
            <a:off x="6747334" y="4360734"/>
            <a:ext cx="666750" cy="666750"/>
          </a:xfrm>
          <a:prstGeom prst="ellipse">
            <a:avLst/>
          </a:prstGeom>
          <a:solidFill>
            <a:srgbClr val="F3F3FB"/>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ter Thin" panose="02000503000000020004" pitchFamily="2" charset="0"/>
                <a:ea typeface="Inter Thin" panose="02000503000000020004" pitchFamily="2" charset="0"/>
              </a:rPr>
              <a:t>4</a:t>
            </a:r>
          </a:p>
        </p:txBody>
      </p:sp>
      <p:sp>
        <p:nvSpPr>
          <p:cNvPr id="36" name="Oval 35">
            <a:extLst>
              <a:ext uri="{FF2B5EF4-FFF2-40B4-BE49-F238E27FC236}">
                <a16:creationId xmlns:a16="http://schemas.microsoft.com/office/drawing/2014/main" id="{E56DC0A5-B458-1A9D-6E7C-D7F0B0D77C02}"/>
              </a:ext>
            </a:extLst>
          </p:cNvPr>
          <p:cNvSpPr/>
          <p:nvPr/>
        </p:nvSpPr>
        <p:spPr>
          <a:xfrm>
            <a:off x="8613572" y="4354108"/>
            <a:ext cx="666750" cy="666750"/>
          </a:xfrm>
          <a:prstGeom prst="ellipse">
            <a:avLst/>
          </a:prstGeom>
          <a:solidFill>
            <a:srgbClr val="F3F3FB"/>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ter Thin" panose="02000503000000020004" pitchFamily="2" charset="0"/>
                <a:ea typeface="Inter Thin" panose="02000503000000020004" pitchFamily="2" charset="0"/>
              </a:rPr>
              <a:t>5</a:t>
            </a:r>
          </a:p>
        </p:txBody>
      </p:sp>
      <p:sp>
        <p:nvSpPr>
          <p:cNvPr id="37" name="Oval 36">
            <a:extLst>
              <a:ext uri="{FF2B5EF4-FFF2-40B4-BE49-F238E27FC236}">
                <a16:creationId xmlns:a16="http://schemas.microsoft.com/office/drawing/2014/main" id="{E1A6B3AF-1A97-A72C-103C-F7DA61A9AE62}"/>
              </a:ext>
            </a:extLst>
          </p:cNvPr>
          <p:cNvSpPr/>
          <p:nvPr/>
        </p:nvSpPr>
        <p:spPr>
          <a:xfrm>
            <a:off x="10479810" y="4347482"/>
            <a:ext cx="666750" cy="666750"/>
          </a:xfrm>
          <a:prstGeom prst="ellipse">
            <a:avLst/>
          </a:prstGeom>
          <a:solidFill>
            <a:srgbClr val="F3F3FB"/>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ter Thin" panose="02000503000000020004" pitchFamily="2" charset="0"/>
                <a:ea typeface="Inter Thin" panose="02000503000000020004" pitchFamily="2" charset="0"/>
              </a:rPr>
              <a:t>6</a:t>
            </a:r>
          </a:p>
        </p:txBody>
      </p:sp>
      <p:sp>
        <p:nvSpPr>
          <p:cNvPr id="2" name="Slide Number Placeholder 1">
            <a:extLst>
              <a:ext uri="{FF2B5EF4-FFF2-40B4-BE49-F238E27FC236}">
                <a16:creationId xmlns:a16="http://schemas.microsoft.com/office/drawing/2014/main" id="{69B20B18-3A59-771A-D52F-AA9B2F0262B4}"/>
              </a:ext>
            </a:extLst>
          </p:cNvPr>
          <p:cNvSpPr>
            <a:spLocks noGrp="1"/>
          </p:cNvSpPr>
          <p:nvPr>
            <p:ph type="sldNum" sz="quarter" idx="12"/>
          </p:nvPr>
        </p:nvSpPr>
        <p:spPr/>
        <p:txBody>
          <a:bodyPr/>
          <a:lstStyle/>
          <a:p>
            <a:fld id="{1C124324-E316-CD4B-A54C-8BA8F4717311}" type="slidenum">
              <a:rPr lang="en-US" smtClean="0"/>
              <a:t>22</a:t>
            </a:fld>
            <a:endParaRPr lang="en-US"/>
          </a:p>
        </p:txBody>
      </p:sp>
    </p:spTree>
    <p:extLst>
      <p:ext uri="{BB962C8B-B14F-4D97-AF65-F5344CB8AC3E}">
        <p14:creationId xmlns:p14="http://schemas.microsoft.com/office/powerpoint/2010/main" val="3505799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6872E710-1C79-3E50-4959-7D1FCF90BE06}"/>
              </a:ext>
            </a:extLst>
          </p:cNvPr>
          <p:cNvSpPr/>
          <p:nvPr/>
        </p:nvSpPr>
        <p:spPr>
          <a:xfrm>
            <a:off x="1219150" y="2331803"/>
            <a:ext cx="2664666" cy="2500203"/>
          </a:xfrm>
          <a:custGeom>
            <a:avLst/>
            <a:gdLst>
              <a:gd name="connsiteX0" fmla="*/ 0 w 2664666"/>
              <a:gd name="connsiteY0" fmla="*/ 250020 h 2500203"/>
              <a:gd name="connsiteX1" fmla="*/ 250020 w 2664666"/>
              <a:gd name="connsiteY1" fmla="*/ 0 h 2500203"/>
              <a:gd name="connsiteX2" fmla="*/ 2414646 w 2664666"/>
              <a:gd name="connsiteY2" fmla="*/ 0 h 2500203"/>
              <a:gd name="connsiteX3" fmla="*/ 2664666 w 2664666"/>
              <a:gd name="connsiteY3" fmla="*/ 250020 h 2500203"/>
              <a:gd name="connsiteX4" fmla="*/ 2664666 w 2664666"/>
              <a:gd name="connsiteY4" fmla="*/ 2250183 h 2500203"/>
              <a:gd name="connsiteX5" fmla="*/ 2414646 w 2664666"/>
              <a:gd name="connsiteY5" fmla="*/ 2500203 h 2500203"/>
              <a:gd name="connsiteX6" fmla="*/ 250020 w 2664666"/>
              <a:gd name="connsiteY6" fmla="*/ 2500203 h 2500203"/>
              <a:gd name="connsiteX7" fmla="*/ 0 w 2664666"/>
              <a:gd name="connsiteY7" fmla="*/ 2250183 h 2500203"/>
              <a:gd name="connsiteX8" fmla="*/ 0 w 2664666"/>
              <a:gd name="connsiteY8" fmla="*/ 250020 h 250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4666" h="2500203">
                <a:moveTo>
                  <a:pt x="0" y="250020"/>
                </a:moveTo>
                <a:cubicBezTo>
                  <a:pt x="0" y="111938"/>
                  <a:pt x="111938" y="0"/>
                  <a:pt x="250020" y="0"/>
                </a:cubicBezTo>
                <a:lnTo>
                  <a:pt x="2414646" y="0"/>
                </a:lnTo>
                <a:cubicBezTo>
                  <a:pt x="2552728" y="0"/>
                  <a:pt x="2664666" y="111938"/>
                  <a:pt x="2664666" y="250020"/>
                </a:cubicBezTo>
                <a:lnTo>
                  <a:pt x="2664666" y="2250183"/>
                </a:lnTo>
                <a:cubicBezTo>
                  <a:pt x="2664666" y="2388265"/>
                  <a:pt x="2552728" y="2500203"/>
                  <a:pt x="2414646" y="2500203"/>
                </a:cubicBezTo>
                <a:lnTo>
                  <a:pt x="250020" y="2500203"/>
                </a:lnTo>
                <a:cubicBezTo>
                  <a:pt x="111938" y="2500203"/>
                  <a:pt x="0" y="2388265"/>
                  <a:pt x="0" y="2250183"/>
                </a:cubicBezTo>
                <a:lnTo>
                  <a:pt x="0" y="250020"/>
                </a:lnTo>
                <a:close/>
              </a:path>
            </a:pathLst>
          </a:custGeom>
          <a:solidFill>
            <a:schemeClr val="bg2">
              <a:lumMod val="75000"/>
              <a:alpha val="60332"/>
            </a:schemeClr>
          </a:solidFill>
          <a:ln>
            <a:noFill/>
          </a:ln>
        </p:spPr>
        <p:style>
          <a:lnRef idx="2">
            <a:schemeClr val="lt1">
              <a:hueOff val="0"/>
              <a:satOff val="0"/>
              <a:lumOff val="0"/>
              <a:alphaOff val="0"/>
            </a:schemeClr>
          </a:lnRef>
          <a:fillRef idx="1">
            <a:scrgbClr r="0" g="0" b="0"/>
          </a:fillRef>
          <a:effectRef idx="0">
            <a:schemeClr val="accent4">
              <a:alpha val="90000"/>
              <a:hueOff val="0"/>
              <a:satOff val="0"/>
              <a:lumOff val="0"/>
              <a:alphaOff val="0"/>
            </a:schemeClr>
          </a:effectRef>
          <a:fontRef idx="minor">
            <a:schemeClr val="lt1"/>
          </a:fontRef>
        </p:style>
        <p:txBody>
          <a:bodyPr spcFirstLastPara="0" vert="horz" wrap="square" lIns="157048" tIns="157048" rIns="157048" bIns="157048" numCol="1" spcCol="1270" anchor="ctr" anchorCtr="0">
            <a:noAutofit/>
          </a:bodyPr>
          <a:lstStyle/>
          <a:p>
            <a:pPr marL="0" lvl="0" indent="0" algn="ctr" defTabSz="977900">
              <a:lnSpc>
                <a:spcPct val="90000"/>
              </a:lnSpc>
              <a:spcBef>
                <a:spcPct val="0"/>
              </a:spcBef>
              <a:spcAft>
                <a:spcPct val="35000"/>
              </a:spcAft>
              <a:buNone/>
            </a:pPr>
            <a:r>
              <a:rPr lang="en-GB" sz="2200" b="1" kern="1200">
                <a:solidFill>
                  <a:schemeClr val="tx1"/>
                </a:solidFill>
                <a:latin typeface="Inter SemiBold" panose="02000503000000020004" pitchFamily="2" charset="0"/>
                <a:ea typeface="Inter SemiBold" panose="02000503000000020004" pitchFamily="2" charset="0"/>
              </a:rPr>
              <a:t>Univariate LSTM </a:t>
            </a:r>
            <a:endParaRPr lang="en-GB" sz="300" b="1">
              <a:solidFill>
                <a:schemeClr val="tx1"/>
              </a:solidFill>
              <a:latin typeface="Inter SemiBold" panose="02000503000000020004" pitchFamily="2" charset="0"/>
              <a:ea typeface="Inter SemiBold" panose="02000503000000020004" pitchFamily="2" charset="0"/>
            </a:endParaRPr>
          </a:p>
          <a:p>
            <a:pPr marL="0" lvl="0" indent="0" algn="ctr" defTabSz="977900">
              <a:lnSpc>
                <a:spcPct val="90000"/>
              </a:lnSpc>
              <a:spcBef>
                <a:spcPct val="0"/>
              </a:spcBef>
              <a:spcAft>
                <a:spcPct val="35000"/>
              </a:spcAft>
              <a:buNone/>
            </a:pPr>
            <a:r>
              <a:rPr lang="en-GB" sz="1800" kern="1200">
                <a:solidFill>
                  <a:schemeClr val="tx1"/>
                </a:solidFill>
                <a:latin typeface="Inter Light" panose="02000503000000020004" pitchFamily="2" charset="0"/>
                <a:ea typeface="Inter Light" panose="02000503000000020004" pitchFamily="2" charset="0"/>
              </a:rPr>
              <a:t>for Combined City Average Forecast</a:t>
            </a:r>
          </a:p>
        </p:txBody>
      </p:sp>
      <p:sp>
        <p:nvSpPr>
          <p:cNvPr id="6" name="Freeform 5">
            <a:extLst>
              <a:ext uri="{FF2B5EF4-FFF2-40B4-BE49-F238E27FC236}">
                <a16:creationId xmlns:a16="http://schemas.microsoft.com/office/drawing/2014/main" id="{A0006050-2B1E-40F4-48A2-C291F213F51C}"/>
              </a:ext>
            </a:extLst>
          </p:cNvPr>
          <p:cNvSpPr/>
          <p:nvPr/>
        </p:nvSpPr>
        <p:spPr>
          <a:xfrm>
            <a:off x="4150283" y="3251486"/>
            <a:ext cx="564909" cy="660837"/>
          </a:xfrm>
          <a:custGeom>
            <a:avLst/>
            <a:gdLst>
              <a:gd name="connsiteX0" fmla="*/ 0 w 564909"/>
              <a:gd name="connsiteY0" fmla="*/ 132167 h 660837"/>
              <a:gd name="connsiteX1" fmla="*/ 282455 w 564909"/>
              <a:gd name="connsiteY1" fmla="*/ 132167 h 660837"/>
              <a:gd name="connsiteX2" fmla="*/ 282455 w 564909"/>
              <a:gd name="connsiteY2" fmla="*/ 0 h 660837"/>
              <a:gd name="connsiteX3" fmla="*/ 564909 w 564909"/>
              <a:gd name="connsiteY3" fmla="*/ 330419 h 660837"/>
              <a:gd name="connsiteX4" fmla="*/ 282455 w 564909"/>
              <a:gd name="connsiteY4" fmla="*/ 660837 h 660837"/>
              <a:gd name="connsiteX5" fmla="*/ 282455 w 564909"/>
              <a:gd name="connsiteY5" fmla="*/ 528670 h 660837"/>
              <a:gd name="connsiteX6" fmla="*/ 0 w 564909"/>
              <a:gd name="connsiteY6" fmla="*/ 528670 h 660837"/>
              <a:gd name="connsiteX7" fmla="*/ 0 w 564909"/>
              <a:gd name="connsiteY7" fmla="*/ 132167 h 66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909" h="660837">
                <a:moveTo>
                  <a:pt x="0" y="132167"/>
                </a:moveTo>
                <a:lnTo>
                  <a:pt x="282455" y="132167"/>
                </a:lnTo>
                <a:lnTo>
                  <a:pt x="282455" y="0"/>
                </a:lnTo>
                <a:lnTo>
                  <a:pt x="564909" y="330419"/>
                </a:lnTo>
                <a:lnTo>
                  <a:pt x="282455" y="660837"/>
                </a:lnTo>
                <a:lnTo>
                  <a:pt x="282455" y="528670"/>
                </a:lnTo>
                <a:lnTo>
                  <a:pt x="0" y="528670"/>
                </a:lnTo>
                <a:lnTo>
                  <a:pt x="0" y="132167"/>
                </a:lnTo>
                <a:close/>
              </a:path>
            </a:pathLst>
          </a:custGeom>
          <a:solidFill>
            <a:schemeClr val="bg2">
              <a:lumMod val="75000"/>
              <a:alpha val="80000"/>
            </a:schemeClr>
          </a:solidFill>
        </p:spPr>
        <p:style>
          <a:lnRef idx="0">
            <a:schemeClr val="accent4">
              <a:shade val="90000"/>
              <a:hueOff val="0"/>
              <a:satOff val="0"/>
              <a:lumOff val="0"/>
              <a:alphaOff val="0"/>
            </a:schemeClr>
          </a:lnRef>
          <a:fillRef idx="1">
            <a:scrgbClr r="0" g="0" b="0"/>
          </a:fillRef>
          <a:effectRef idx="0">
            <a:schemeClr val="accent4">
              <a:shade val="90000"/>
              <a:hueOff val="0"/>
              <a:satOff val="0"/>
              <a:lumOff val="0"/>
              <a:alphaOff val="0"/>
            </a:schemeClr>
          </a:effectRef>
          <a:fontRef idx="minor">
            <a:schemeClr val="lt1"/>
          </a:fontRef>
        </p:style>
        <p:txBody>
          <a:bodyPr spcFirstLastPara="0" vert="horz" wrap="square" lIns="0" tIns="132167" rIns="169473" bIns="132167" numCol="1" spcCol="1270" anchor="ctr" anchorCtr="0">
            <a:noAutofit/>
          </a:bodyPr>
          <a:lstStyle/>
          <a:p>
            <a:pPr marL="0" lvl="0" indent="0" algn="ctr" defTabSz="1244600">
              <a:lnSpc>
                <a:spcPct val="90000"/>
              </a:lnSpc>
              <a:spcBef>
                <a:spcPct val="0"/>
              </a:spcBef>
              <a:spcAft>
                <a:spcPct val="35000"/>
              </a:spcAft>
              <a:buNone/>
            </a:pPr>
            <a:endParaRPr lang="en-GB" sz="2800" kern="1200"/>
          </a:p>
        </p:txBody>
      </p:sp>
      <p:sp>
        <p:nvSpPr>
          <p:cNvPr id="7" name="Freeform 6">
            <a:extLst>
              <a:ext uri="{FF2B5EF4-FFF2-40B4-BE49-F238E27FC236}">
                <a16:creationId xmlns:a16="http://schemas.microsoft.com/office/drawing/2014/main" id="{99CD390C-0A5E-4C8C-7A60-00370E21D548}"/>
              </a:ext>
            </a:extLst>
          </p:cNvPr>
          <p:cNvSpPr/>
          <p:nvPr/>
        </p:nvSpPr>
        <p:spPr>
          <a:xfrm>
            <a:off x="4949684" y="2319037"/>
            <a:ext cx="2664666" cy="2525736"/>
          </a:xfrm>
          <a:custGeom>
            <a:avLst/>
            <a:gdLst>
              <a:gd name="connsiteX0" fmla="*/ 0 w 2664666"/>
              <a:gd name="connsiteY0" fmla="*/ 252574 h 2525736"/>
              <a:gd name="connsiteX1" fmla="*/ 252574 w 2664666"/>
              <a:gd name="connsiteY1" fmla="*/ 0 h 2525736"/>
              <a:gd name="connsiteX2" fmla="*/ 2412092 w 2664666"/>
              <a:gd name="connsiteY2" fmla="*/ 0 h 2525736"/>
              <a:gd name="connsiteX3" fmla="*/ 2664666 w 2664666"/>
              <a:gd name="connsiteY3" fmla="*/ 252574 h 2525736"/>
              <a:gd name="connsiteX4" fmla="*/ 2664666 w 2664666"/>
              <a:gd name="connsiteY4" fmla="*/ 2273162 h 2525736"/>
              <a:gd name="connsiteX5" fmla="*/ 2412092 w 2664666"/>
              <a:gd name="connsiteY5" fmla="*/ 2525736 h 2525736"/>
              <a:gd name="connsiteX6" fmla="*/ 252574 w 2664666"/>
              <a:gd name="connsiteY6" fmla="*/ 2525736 h 2525736"/>
              <a:gd name="connsiteX7" fmla="*/ 0 w 2664666"/>
              <a:gd name="connsiteY7" fmla="*/ 2273162 h 2525736"/>
              <a:gd name="connsiteX8" fmla="*/ 0 w 2664666"/>
              <a:gd name="connsiteY8" fmla="*/ 252574 h 25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4666" h="2525736">
                <a:moveTo>
                  <a:pt x="0" y="252574"/>
                </a:moveTo>
                <a:cubicBezTo>
                  <a:pt x="0" y="113081"/>
                  <a:pt x="113081" y="0"/>
                  <a:pt x="252574" y="0"/>
                </a:cubicBezTo>
                <a:lnTo>
                  <a:pt x="2412092" y="0"/>
                </a:lnTo>
                <a:cubicBezTo>
                  <a:pt x="2551585" y="0"/>
                  <a:pt x="2664666" y="113081"/>
                  <a:pt x="2664666" y="252574"/>
                </a:cubicBezTo>
                <a:lnTo>
                  <a:pt x="2664666" y="2273162"/>
                </a:lnTo>
                <a:cubicBezTo>
                  <a:pt x="2664666" y="2412655"/>
                  <a:pt x="2551585" y="2525736"/>
                  <a:pt x="2412092" y="2525736"/>
                </a:cubicBezTo>
                <a:lnTo>
                  <a:pt x="252574" y="2525736"/>
                </a:lnTo>
                <a:cubicBezTo>
                  <a:pt x="113081" y="2525736"/>
                  <a:pt x="0" y="2412655"/>
                  <a:pt x="0" y="2273162"/>
                </a:cubicBezTo>
                <a:lnTo>
                  <a:pt x="0" y="252574"/>
                </a:lnTo>
                <a:close/>
              </a:path>
            </a:pathLst>
          </a:custGeom>
          <a:solidFill>
            <a:schemeClr val="bg2">
              <a:lumMod val="90000"/>
              <a:alpha val="69739"/>
            </a:schemeClr>
          </a:solidFill>
          <a:ln>
            <a:noFill/>
          </a:ln>
        </p:spPr>
        <p:style>
          <a:lnRef idx="2">
            <a:schemeClr val="lt1">
              <a:hueOff val="0"/>
              <a:satOff val="0"/>
              <a:lumOff val="0"/>
              <a:alphaOff val="0"/>
            </a:schemeClr>
          </a:lnRef>
          <a:fillRef idx="1">
            <a:scrgbClr r="0" g="0" b="0"/>
          </a:fillRef>
          <a:effectRef idx="0">
            <a:schemeClr val="accent4">
              <a:alpha val="90000"/>
              <a:hueOff val="0"/>
              <a:satOff val="0"/>
              <a:lumOff val="0"/>
              <a:alphaOff val="-20000"/>
            </a:schemeClr>
          </a:effectRef>
          <a:fontRef idx="minor">
            <a:schemeClr val="lt1"/>
          </a:fontRef>
        </p:style>
        <p:txBody>
          <a:bodyPr spcFirstLastPara="0" vert="horz" wrap="square" lIns="157796" tIns="157796" rIns="157796" bIns="157796" numCol="1" spcCol="1270" anchor="ctr" anchorCtr="0">
            <a:noAutofit/>
          </a:bodyPr>
          <a:lstStyle/>
          <a:p>
            <a:pPr marL="0" lvl="0" indent="0" algn="ctr" defTabSz="977900">
              <a:lnSpc>
                <a:spcPct val="90000"/>
              </a:lnSpc>
              <a:spcBef>
                <a:spcPct val="0"/>
              </a:spcBef>
              <a:spcAft>
                <a:spcPct val="35000"/>
              </a:spcAft>
              <a:buNone/>
            </a:pPr>
            <a:r>
              <a:rPr lang="en-GB" sz="2200" b="1" kern="1200">
                <a:solidFill>
                  <a:schemeClr val="tx1"/>
                </a:solidFill>
                <a:latin typeface="Inter SemiBold" panose="02000503000000020004" pitchFamily="2" charset="0"/>
                <a:ea typeface="Inter SemiBold" panose="02000503000000020004" pitchFamily="2" charset="0"/>
              </a:rPr>
              <a:t>Multivariate LSTM </a:t>
            </a:r>
            <a:br>
              <a:rPr lang="en-GB" sz="2200">
                <a:solidFill>
                  <a:schemeClr val="tx1"/>
                </a:solidFill>
                <a:latin typeface="Inter" panose="02000503000000020004" pitchFamily="2" charset="0"/>
                <a:ea typeface="Inter" panose="02000503000000020004" pitchFamily="2" charset="0"/>
              </a:rPr>
            </a:br>
            <a:endParaRPr lang="en-GB" sz="600">
              <a:solidFill>
                <a:schemeClr val="tx1"/>
              </a:solidFill>
              <a:latin typeface="Inter" panose="02000503000000020004" pitchFamily="2" charset="0"/>
              <a:ea typeface="Inter" panose="02000503000000020004" pitchFamily="2" charset="0"/>
            </a:endParaRPr>
          </a:p>
          <a:p>
            <a:pPr marL="0" lvl="0" indent="0" algn="ctr" defTabSz="977900">
              <a:lnSpc>
                <a:spcPct val="90000"/>
              </a:lnSpc>
              <a:spcBef>
                <a:spcPct val="0"/>
              </a:spcBef>
              <a:spcAft>
                <a:spcPct val="35000"/>
              </a:spcAft>
              <a:buNone/>
            </a:pPr>
            <a:r>
              <a:rPr lang="en-GB" sz="1800" kern="1200">
                <a:solidFill>
                  <a:schemeClr val="tx1"/>
                </a:solidFill>
                <a:latin typeface="Inter Light" panose="02000503000000020004" pitchFamily="2" charset="0"/>
                <a:ea typeface="Inter Light" panose="02000503000000020004" pitchFamily="2" charset="0"/>
              </a:rPr>
              <a:t>for Combined City Average Forecast</a:t>
            </a:r>
          </a:p>
        </p:txBody>
      </p:sp>
      <p:sp>
        <p:nvSpPr>
          <p:cNvPr id="8" name="Freeform 7">
            <a:extLst>
              <a:ext uri="{FF2B5EF4-FFF2-40B4-BE49-F238E27FC236}">
                <a16:creationId xmlns:a16="http://schemas.microsoft.com/office/drawing/2014/main" id="{803D4755-FF7B-2F00-E936-AB7FBC878AF3}"/>
              </a:ext>
            </a:extLst>
          </p:cNvPr>
          <p:cNvSpPr/>
          <p:nvPr/>
        </p:nvSpPr>
        <p:spPr>
          <a:xfrm>
            <a:off x="7880817" y="3251486"/>
            <a:ext cx="564909" cy="660837"/>
          </a:xfrm>
          <a:custGeom>
            <a:avLst/>
            <a:gdLst>
              <a:gd name="connsiteX0" fmla="*/ 0 w 564909"/>
              <a:gd name="connsiteY0" fmla="*/ 132167 h 660837"/>
              <a:gd name="connsiteX1" fmla="*/ 282455 w 564909"/>
              <a:gd name="connsiteY1" fmla="*/ 132167 h 660837"/>
              <a:gd name="connsiteX2" fmla="*/ 282455 w 564909"/>
              <a:gd name="connsiteY2" fmla="*/ 0 h 660837"/>
              <a:gd name="connsiteX3" fmla="*/ 564909 w 564909"/>
              <a:gd name="connsiteY3" fmla="*/ 330419 h 660837"/>
              <a:gd name="connsiteX4" fmla="*/ 282455 w 564909"/>
              <a:gd name="connsiteY4" fmla="*/ 660837 h 660837"/>
              <a:gd name="connsiteX5" fmla="*/ 282455 w 564909"/>
              <a:gd name="connsiteY5" fmla="*/ 528670 h 660837"/>
              <a:gd name="connsiteX6" fmla="*/ 0 w 564909"/>
              <a:gd name="connsiteY6" fmla="*/ 528670 h 660837"/>
              <a:gd name="connsiteX7" fmla="*/ 0 w 564909"/>
              <a:gd name="connsiteY7" fmla="*/ 132167 h 66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909" h="660837">
                <a:moveTo>
                  <a:pt x="0" y="132167"/>
                </a:moveTo>
                <a:lnTo>
                  <a:pt x="282455" y="132167"/>
                </a:lnTo>
                <a:lnTo>
                  <a:pt x="282455" y="0"/>
                </a:lnTo>
                <a:lnTo>
                  <a:pt x="564909" y="330419"/>
                </a:lnTo>
                <a:lnTo>
                  <a:pt x="282455" y="660837"/>
                </a:lnTo>
                <a:lnTo>
                  <a:pt x="282455" y="528670"/>
                </a:lnTo>
                <a:lnTo>
                  <a:pt x="0" y="528670"/>
                </a:lnTo>
                <a:lnTo>
                  <a:pt x="0" y="132167"/>
                </a:lnTo>
                <a:close/>
              </a:path>
            </a:pathLst>
          </a:custGeom>
          <a:solidFill>
            <a:schemeClr val="bg2">
              <a:lumMod val="90000"/>
            </a:schemeClr>
          </a:solidFill>
        </p:spPr>
        <p:style>
          <a:lnRef idx="0">
            <a:schemeClr val="accent4">
              <a:shade val="90000"/>
              <a:hueOff val="631749"/>
              <a:satOff val="-32829"/>
              <a:lumOff val="40422"/>
              <a:alphaOff val="0"/>
            </a:schemeClr>
          </a:lnRef>
          <a:fillRef idx="1">
            <a:scrgbClr r="0" g="0" b="0"/>
          </a:fillRef>
          <a:effectRef idx="0">
            <a:schemeClr val="accent4">
              <a:shade val="90000"/>
              <a:hueOff val="631749"/>
              <a:satOff val="-32829"/>
              <a:lumOff val="40422"/>
              <a:alphaOff val="0"/>
            </a:schemeClr>
          </a:effectRef>
          <a:fontRef idx="minor">
            <a:schemeClr val="lt1"/>
          </a:fontRef>
        </p:style>
        <p:txBody>
          <a:bodyPr spcFirstLastPara="0" vert="horz" wrap="square" lIns="0" tIns="132167" rIns="169473" bIns="132167" numCol="1" spcCol="1270" anchor="ctr" anchorCtr="0">
            <a:noAutofit/>
          </a:bodyPr>
          <a:lstStyle/>
          <a:p>
            <a:pPr marL="0" lvl="0" indent="0" algn="ctr" defTabSz="1244600">
              <a:lnSpc>
                <a:spcPct val="90000"/>
              </a:lnSpc>
              <a:spcBef>
                <a:spcPct val="0"/>
              </a:spcBef>
              <a:spcAft>
                <a:spcPct val="35000"/>
              </a:spcAft>
              <a:buNone/>
            </a:pPr>
            <a:endParaRPr lang="en-GB" sz="2800" kern="1200"/>
          </a:p>
        </p:txBody>
      </p:sp>
      <p:sp>
        <p:nvSpPr>
          <p:cNvPr id="9" name="Freeform 8">
            <a:extLst>
              <a:ext uri="{FF2B5EF4-FFF2-40B4-BE49-F238E27FC236}">
                <a16:creationId xmlns:a16="http://schemas.microsoft.com/office/drawing/2014/main" id="{793D77C2-6260-61D0-E646-2939909BEA43}"/>
              </a:ext>
            </a:extLst>
          </p:cNvPr>
          <p:cNvSpPr/>
          <p:nvPr/>
        </p:nvSpPr>
        <p:spPr>
          <a:xfrm>
            <a:off x="8680216" y="2370102"/>
            <a:ext cx="2869053" cy="2423605"/>
          </a:xfrm>
          <a:custGeom>
            <a:avLst/>
            <a:gdLst>
              <a:gd name="connsiteX0" fmla="*/ 0 w 2664666"/>
              <a:gd name="connsiteY0" fmla="*/ 242361 h 2423605"/>
              <a:gd name="connsiteX1" fmla="*/ 242361 w 2664666"/>
              <a:gd name="connsiteY1" fmla="*/ 0 h 2423605"/>
              <a:gd name="connsiteX2" fmla="*/ 2422306 w 2664666"/>
              <a:gd name="connsiteY2" fmla="*/ 0 h 2423605"/>
              <a:gd name="connsiteX3" fmla="*/ 2664667 w 2664666"/>
              <a:gd name="connsiteY3" fmla="*/ 242361 h 2423605"/>
              <a:gd name="connsiteX4" fmla="*/ 2664666 w 2664666"/>
              <a:gd name="connsiteY4" fmla="*/ 2181245 h 2423605"/>
              <a:gd name="connsiteX5" fmla="*/ 2422305 w 2664666"/>
              <a:gd name="connsiteY5" fmla="*/ 2423606 h 2423605"/>
              <a:gd name="connsiteX6" fmla="*/ 242361 w 2664666"/>
              <a:gd name="connsiteY6" fmla="*/ 2423605 h 2423605"/>
              <a:gd name="connsiteX7" fmla="*/ 0 w 2664666"/>
              <a:gd name="connsiteY7" fmla="*/ 2181244 h 2423605"/>
              <a:gd name="connsiteX8" fmla="*/ 0 w 2664666"/>
              <a:gd name="connsiteY8" fmla="*/ 242361 h 2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4666" h="2423605">
                <a:moveTo>
                  <a:pt x="0" y="242361"/>
                </a:moveTo>
                <a:cubicBezTo>
                  <a:pt x="0" y="108509"/>
                  <a:pt x="108509" y="0"/>
                  <a:pt x="242361" y="0"/>
                </a:cubicBezTo>
                <a:lnTo>
                  <a:pt x="2422306" y="0"/>
                </a:lnTo>
                <a:cubicBezTo>
                  <a:pt x="2556158" y="0"/>
                  <a:pt x="2664667" y="108509"/>
                  <a:pt x="2664667" y="242361"/>
                </a:cubicBezTo>
                <a:cubicBezTo>
                  <a:pt x="2664667" y="888656"/>
                  <a:pt x="2664666" y="1534950"/>
                  <a:pt x="2664666" y="2181245"/>
                </a:cubicBezTo>
                <a:cubicBezTo>
                  <a:pt x="2664666" y="2315097"/>
                  <a:pt x="2556157" y="2423606"/>
                  <a:pt x="2422305" y="2423606"/>
                </a:cubicBezTo>
                <a:lnTo>
                  <a:pt x="242361" y="2423605"/>
                </a:lnTo>
                <a:cubicBezTo>
                  <a:pt x="108509" y="2423605"/>
                  <a:pt x="0" y="2315096"/>
                  <a:pt x="0" y="2181244"/>
                </a:cubicBezTo>
                <a:lnTo>
                  <a:pt x="0" y="242361"/>
                </a:lnTo>
                <a:close/>
              </a:path>
            </a:pathLst>
          </a:custGeom>
          <a:solidFill>
            <a:schemeClr val="bg2">
              <a:lumMod val="90000"/>
              <a:alpha val="50000"/>
            </a:schemeClr>
          </a:solidFill>
          <a:ln>
            <a:noFill/>
          </a:ln>
        </p:spPr>
        <p:style>
          <a:lnRef idx="2">
            <a:schemeClr val="lt1">
              <a:hueOff val="0"/>
              <a:satOff val="0"/>
              <a:lumOff val="0"/>
              <a:alphaOff val="0"/>
            </a:schemeClr>
          </a:lnRef>
          <a:fillRef idx="1">
            <a:scrgbClr r="0" g="0" b="0"/>
          </a:fillRef>
          <a:effectRef idx="0">
            <a:schemeClr val="accent4">
              <a:alpha val="90000"/>
              <a:hueOff val="0"/>
              <a:satOff val="0"/>
              <a:lumOff val="0"/>
              <a:alphaOff val="-40000"/>
            </a:schemeClr>
          </a:effectRef>
          <a:fontRef idx="minor">
            <a:schemeClr val="lt1"/>
          </a:fontRef>
        </p:style>
        <p:txBody>
          <a:bodyPr spcFirstLastPara="0" vert="horz" wrap="square" lIns="154805" tIns="154805" rIns="154805" bIns="154805" numCol="1" spcCol="1270" anchor="ctr" anchorCtr="0">
            <a:noAutofit/>
          </a:bodyPr>
          <a:lstStyle/>
          <a:p>
            <a:pPr marL="0" lvl="0" indent="0" algn="ctr" defTabSz="977900">
              <a:lnSpc>
                <a:spcPct val="90000"/>
              </a:lnSpc>
              <a:spcBef>
                <a:spcPct val="0"/>
              </a:spcBef>
              <a:spcAft>
                <a:spcPct val="35000"/>
              </a:spcAft>
              <a:buNone/>
            </a:pPr>
            <a:r>
              <a:rPr lang="en-GB" sz="2200" b="1" kern="1200">
                <a:solidFill>
                  <a:schemeClr val="tx1"/>
                </a:solidFill>
                <a:latin typeface="Inter SemiBold" panose="02000503000000020004" pitchFamily="2" charset="0"/>
                <a:ea typeface="Inter SemiBold" panose="02000503000000020004" pitchFamily="2" charset="0"/>
              </a:rPr>
              <a:t>Geospatial Multivariate LSTM </a:t>
            </a:r>
            <a:br>
              <a:rPr lang="en-GB" sz="2200">
                <a:solidFill>
                  <a:schemeClr val="tx1"/>
                </a:solidFill>
                <a:latin typeface="Inter" panose="02000503000000020004" pitchFamily="2" charset="0"/>
                <a:ea typeface="Inter" panose="02000503000000020004" pitchFamily="2" charset="0"/>
              </a:rPr>
            </a:br>
            <a:endParaRPr lang="en-GB" sz="600">
              <a:solidFill>
                <a:schemeClr val="tx1"/>
              </a:solidFill>
              <a:latin typeface="Inter" panose="02000503000000020004" pitchFamily="2" charset="0"/>
              <a:ea typeface="Inter" panose="02000503000000020004" pitchFamily="2" charset="0"/>
            </a:endParaRPr>
          </a:p>
          <a:p>
            <a:pPr marL="0" lvl="0" indent="0" algn="ctr" defTabSz="977900">
              <a:lnSpc>
                <a:spcPct val="90000"/>
              </a:lnSpc>
              <a:spcBef>
                <a:spcPct val="0"/>
              </a:spcBef>
              <a:spcAft>
                <a:spcPct val="35000"/>
              </a:spcAft>
              <a:buNone/>
            </a:pPr>
            <a:r>
              <a:rPr lang="en-GB" sz="1800" kern="1200">
                <a:solidFill>
                  <a:schemeClr val="tx1"/>
                </a:solidFill>
                <a:latin typeface="Inter Light" panose="02000503000000020004" pitchFamily="2" charset="0"/>
                <a:ea typeface="Inter Light" panose="02000503000000020004" pitchFamily="2" charset="0"/>
              </a:rPr>
              <a:t>for Individual Shelter Predictions</a:t>
            </a:r>
          </a:p>
        </p:txBody>
      </p:sp>
      <p:grpSp>
        <p:nvGrpSpPr>
          <p:cNvPr id="10" name="Group 9">
            <a:extLst>
              <a:ext uri="{FF2B5EF4-FFF2-40B4-BE49-F238E27FC236}">
                <a16:creationId xmlns:a16="http://schemas.microsoft.com/office/drawing/2014/main" id="{4A73B362-8E59-1A4A-4AF5-7DC1D9011957}"/>
              </a:ext>
            </a:extLst>
          </p:cNvPr>
          <p:cNvGrpSpPr/>
          <p:nvPr/>
        </p:nvGrpSpPr>
        <p:grpSpPr>
          <a:xfrm>
            <a:off x="1004340" y="1963711"/>
            <a:ext cx="6804716" cy="4028876"/>
            <a:chOff x="833155" y="1968980"/>
            <a:chExt cx="7030994" cy="3822441"/>
          </a:xfrm>
          <a:noFill/>
        </p:grpSpPr>
        <p:sp>
          <p:nvSpPr>
            <p:cNvPr id="11" name="Rounded Rectangle 10">
              <a:extLst>
                <a:ext uri="{FF2B5EF4-FFF2-40B4-BE49-F238E27FC236}">
                  <a16:creationId xmlns:a16="http://schemas.microsoft.com/office/drawing/2014/main" id="{09167CDA-2BD5-D9BD-F40B-3EB367F26D9F}"/>
                </a:ext>
              </a:extLst>
            </p:cNvPr>
            <p:cNvSpPr/>
            <p:nvPr/>
          </p:nvSpPr>
          <p:spPr>
            <a:xfrm>
              <a:off x="833155" y="1968980"/>
              <a:ext cx="7030994" cy="3822441"/>
            </a:xfrm>
            <a:prstGeom prst="roundRect">
              <a:avLst/>
            </a:prstGeom>
            <a:grp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Inter" panose="02000503000000020004" pitchFamily="2" charset="0"/>
                <a:ea typeface="Inter" panose="02000503000000020004" pitchFamily="2" charset="0"/>
              </a:endParaRPr>
            </a:p>
          </p:txBody>
        </p:sp>
        <p:sp>
          <p:nvSpPr>
            <p:cNvPr id="12" name="TextBox 11">
              <a:extLst>
                <a:ext uri="{FF2B5EF4-FFF2-40B4-BE49-F238E27FC236}">
                  <a16:creationId xmlns:a16="http://schemas.microsoft.com/office/drawing/2014/main" id="{61216175-09A3-F191-B6EB-3EC6DC9FF41C}"/>
                </a:ext>
              </a:extLst>
            </p:cNvPr>
            <p:cNvSpPr txBox="1"/>
            <p:nvPr/>
          </p:nvSpPr>
          <p:spPr>
            <a:xfrm>
              <a:off x="1268231" y="4887622"/>
              <a:ext cx="6360382" cy="584775"/>
            </a:xfrm>
            <a:prstGeom prst="rect">
              <a:avLst/>
            </a:prstGeom>
            <a:grpFill/>
            <a:ln>
              <a:noFill/>
            </a:ln>
          </p:spPr>
          <p:txBody>
            <a:bodyPr wrap="square" rtlCol="0">
              <a:spAutoFit/>
            </a:bodyPr>
            <a:lstStyle/>
            <a:p>
              <a:pPr marL="285750" indent="-285750">
                <a:buFont typeface="Arial" panose="020B0604020202020204" pitchFamily="34" charset="0"/>
                <a:buChar char="•"/>
              </a:pPr>
              <a:r>
                <a:rPr lang="en-US" sz="1600">
                  <a:latin typeface="Inter Light" panose="02000503000000020004" pitchFamily="2" charset="0"/>
                  <a:ea typeface="Inter Light" panose="02000503000000020004" pitchFamily="2" charset="0"/>
                </a:rPr>
                <a:t>Moderate forecasting performance for nightly city average</a:t>
              </a:r>
            </a:p>
            <a:p>
              <a:pPr marL="285750" indent="-285750">
                <a:buFont typeface="Arial" panose="020B0604020202020204" pitchFamily="34" charset="0"/>
                <a:buChar char="•"/>
              </a:pPr>
              <a:r>
                <a:rPr lang="en-US" sz="1600">
                  <a:latin typeface="Inter Light" panose="02000503000000020004" pitchFamily="2" charset="0"/>
                  <a:ea typeface="Inter Light" panose="02000503000000020004" pitchFamily="2" charset="0"/>
                </a:rPr>
                <a:t>Weak forecasting performance for individual shelters</a:t>
              </a:r>
            </a:p>
          </p:txBody>
        </p:sp>
      </p:grpSp>
      <p:sp>
        <p:nvSpPr>
          <p:cNvPr id="16" name="Title 1">
            <a:extLst>
              <a:ext uri="{FF2B5EF4-FFF2-40B4-BE49-F238E27FC236}">
                <a16:creationId xmlns:a16="http://schemas.microsoft.com/office/drawing/2014/main" id="{3290A470-5894-1A25-8633-1244B63282C8}"/>
              </a:ext>
            </a:extLst>
          </p:cNvPr>
          <p:cNvSpPr txBox="1">
            <a:spLocks/>
          </p:cNvSpPr>
          <p:nvPr/>
        </p:nvSpPr>
        <p:spPr>
          <a:xfrm>
            <a:off x="839788" y="865414"/>
            <a:ext cx="8598126" cy="96829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0" i="0" kern="1200">
                <a:solidFill>
                  <a:schemeClr val="tx1"/>
                </a:solidFill>
                <a:latin typeface="Inter ExtraLight" panose="02000503000000020004" pitchFamily="2" charset="0"/>
                <a:ea typeface="Inter ExtraLight" panose="02000503000000020004" pitchFamily="2" charset="0"/>
                <a:cs typeface="+mj-cs"/>
              </a:defRPr>
            </a:lvl1pPr>
          </a:lstStyle>
          <a:p>
            <a:r>
              <a:rPr lang="en-US"/>
              <a:t>LSTM Iterations</a:t>
            </a:r>
          </a:p>
        </p:txBody>
      </p:sp>
      <p:sp>
        <p:nvSpPr>
          <p:cNvPr id="2" name="Slide Number Placeholder 1">
            <a:extLst>
              <a:ext uri="{FF2B5EF4-FFF2-40B4-BE49-F238E27FC236}">
                <a16:creationId xmlns:a16="http://schemas.microsoft.com/office/drawing/2014/main" id="{53CCA75E-9D32-8B06-F5ED-FFB2BC11393B}"/>
              </a:ext>
            </a:extLst>
          </p:cNvPr>
          <p:cNvSpPr>
            <a:spLocks noGrp="1"/>
          </p:cNvSpPr>
          <p:nvPr>
            <p:ph type="sldNum" sz="quarter" idx="12"/>
          </p:nvPr>
        </p:nvSpPr>
        <p:spPr/>
        <p:txBody>
          <a:bodyPr/>
          <a:lstStyle/>
          <a:p>
            <a:fld id="{1C124324-E316-CD4B-A54C-8BA8F4717311}" type="slidenum">
              <a:rPr lang="en-US" smtClean="0"/>
              <a:t>23</a:t>
            </a:fld>
            <a:endParaRPr lang="en-US"/>
          </a:p>
        </p:txBody>
      </p:sp>
    </p:spTree>
    <p:extLst>
      <p:ext uri="{BB962C8B-B14F-4D97-AF65-F5344CB8AC3E}">
        <p14:creationId xmlns:p14="http://schemas.microsoft.com/office/powerpoint/2010/main" val="379051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6872E710-1C79-3E50-4959-7D1FCF90BE06}"/>
              </a:ext>
            </a:extLst>
          </p:cNvPr>
          <p:cNvSpPr/>
          <p:nvPr/>
        </p:nvSpPr>
        <p:spPr>
          <a:xfrm>
            <a:off x="638579" y="2355993"/>
            <a:ext cx="2918666" cy="3189632"/>
          </a:xfrm>
          <a:custGeom>
            <a:avLst/>
            <a:gdLst>
              <a:gd name="connsiteX0" fmla="*/ 0 w 2664666"/>
              <a:gd name="connsiteY0" fmla="*/ 250020 h 2500203"/>
              <a:gd name="connsiteX1" fmla="*/ 250020 w 2664666"/>
              <a:gd name="connsiteY1" fmla="*/ 0 h 2500203"/>
              <a:gd name="connsiteX2" fmla="*/ 2414646 w 2664666"/>
              <a:gd name="connsiteY2" fmla="*/ 0 h 2500203"/>
              <a:gd name="connsiteX3" fmla="*/ 2664666 w 2664666"/>
              <a:gd name="connsiteY3" fmla="*/ 250020 h 2500203"/>
              <a:gd name="connsiteX4" fmla="*/ 2664666 w 2664666"/>
              <a:gd name="connsiteY4" fmla="*/ 2250183 h 2500203"/>
              <a:gd name="connsiteX5" fmla="*/ 2414646 w 2664666"/>
              <a:gd name="connsiteY5" fmla="*/ 2500203 h 2500203"/>
              <a:gd name="connsiteX6" fmla="*/ 250020 w 2664666"/>
              <a:gd name="connsiteY6" fmla="*/ 2500203 h 2500203"/>
              <a:gd name="connsiteX7" fmla="*/ 0 w 2664666"/>
              <a:gd name="connsiteY7" fmla="*/ 2250183 h 2500203"/>
              <a:gd name="connsiteX8" fmla="*/ 0 w 2664666"/>
              <a:gd name="connsiteY8" fmla="*/ 250020 h 250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4666" h="2500203">
                <a:moveTo>
                  <a:pt x="0" y="250020"/>
                </a:moveTo>
                <a:cubicBezTo>
                  <a:pt x="0" y="111938"/>
                  <a:pt x="111938" y="0"/>
                  <a:pt x="250020" y="0"/>
                </a:cubicBezTo>
                <a:lnTo>
                  <a:pt x="2414646" y="0"/>
                </a:lnTo>
                <a:cubicBezTo>
                  <a:pt x="2552728" y="0"/>
                  <a:pt x="2664666" y="111938"/>
                  <a:pt x="2664666" y="250020"/>
                </a:cubicBezTo>
                <a:lnTo>
                  <a:pt x="2664666" y="2250183"/>
                </a:lnTo>
                <a:cubicBezTo>
                  <a:pt x="2664666" y="2388265"/>
                  <a:pt x="2552728" y="2500203"/>
                  <a:pt x="2414646" y="2500203"/>
                </a:cubicBezTo>
                <a:lnTo>
                  <a:pt x="250020" y="2500203"/>
                </a:lnTo>
                <a:cubicBezTo>
                  <a:pt x="111938" y="2500203"/>
                  <a:pt x="0" y="2388265"/>
                  <a:pt x="0" y="2250183"/>
                </a:cubicBezTo>
                <a:lnTo>
                  <a:pt x="0" y="250020"/>
                </a:lnTo>
                <a:close/>
              </a:path>
            </a:pathLst>
          </a:custGeom>
          <a:solidFill>
            <a:schemeClr val="accent1">
              <a:lumMod val="20000"/>
              <a:lumOff val="80000"/>
              <a:alpha val="60332"/>
            </a:schemeClr>
          </a:solidFill>
          <a:ln>
            <a:noFill/>
          </a:ln>
        </p:spPr>
        <p:style>
          <a:lnRef idx="2">
            <a:schemeClr val="lt1">
              <a:hueOff val="0"/>
              <a:satOff val="0"/>
              <a:lumOff val="0"/>
              <a:alphaOff val="0"/>
            </a:schemeClr>
          </a:lnRef>
          <a:fillRef idx="1">
            <a:scrgbClr r="0" g="0" b="0"/>
          </a:fillRef>
          <a:effectRef idx="0">
            <a:schemeClr val="accent4">
              <a:alpha val="90000"/>
              <a:hueOff val="0"/>
              <a:satOff val="0"/>
              <a:lumOff val="0"/>
              <a:alphaOff val="0"/>
            </a:schemeClr>
          </a:effectRef>
          <a:fontRef idx="minor">
            <a:schemeClr val="lt1"/>
          </a:fontRef>
        </p:style>
        <p:txBody>
          <a:bodyPr spcFirstLastPara="0" vert="horz" wrap="square" lIns="157048" tIns="157048" rIns="157048" bIns="157048" numCol="1" spcCol="1270" anchor="ctr" anchorCtr="0">
            <a:noAutofit/>
          </a:bodyPr>
          <a:lstStyle/>
          <a:p>
            <a:pPr marL="285750" indent="-285750" defTabSz="977900">
              <a:lnSpc>
                <a:spcPct val="90000"/>
              </a:lnSpc>
              <a:spcBef>
                <a:spcPct val="0"/>
              </a:spcBef>
              <a:spcAft>
                <a:spcPct val="35000"/>
              </a:spcAft>
              <a:buFont typeface="Arial" panose="020B0604020202020204" pitchFamily="34" charset="0"/>
              <a:buChar char="•"/>
            </a:pPr>
            <a:r>
              <a:rPr lang="en-GB" dirty="0">
                <a:solidFill>
                  <a:schemeClr val="tx1"/>
                </a:solidFill>
                <a:latin typeface="Inter Light"/>
              </a:rPr>
              <a:t>Used random forest regression model</a:t>
            </a:r>
          </a:p>
          <a:p>
            <a:pPr marL="285750" indent="-285750" defTabSz="977900">
              <a:lnSpc>
                <a:spcPct val="90000"/>
              </a:lnSpc>
              <a:spcBef>
                <a:spcPct val="0"/>
              </a:spcBef>
              <a:spcAft>
                <a:spcPct val="35000"/>
              </a:spcAft>
              <a:buFont typeface="Arial" panose="020B0604020202020204" pitchFamily="34" charset="0"/>
              <a:buChar char="•"/>
            </a:pPr>
            <a:r>
              <a:rPr lang="en-GB" dirty="0">
                <a:solidFill>
                  <a:schemeClr val="tx1"/>
                </a:solidFill>
                <a:latin typeface="Inter Light"/>
              </a:rPr>
              <a:t>Determined Gini importance of each feature</a:t>
            </a:r>
          </a:p>
          <a:p>
            <a:pPr marL="285750" indent="-285750" defTabSz="977900">
              <a:lnSpc>
                <a:spcPct val="90000"/>
              </a:lnSpc>
              <a:spcBef>
                <a:spcPct val="0"/>
              </a:spcBef>
              <a:spcAft>
                <a:spcPct val="35000"/>
              </a:spcAft>
              <a:buFont typeface="Arial" panose="020B0604020202020204" pitchFamily="34" charset="0"/>
              <a:buChar char="•"/>
            </a:pPr>
            <a:r>
              <a:rPr lang="en-GB" dirty="0">
                <a:solidFill>
                  <a:schemeClr val="tx1"/>
                </a:solidFill>
                <a:latin typeface="Inter Light"/>
              </a:rPr>
              <a:t>Narrowed down to 4 features to compare against</a:t>
            </a:r>
          </a:p>
        </p:txBody>
      </p:sp>
      <p:sp>
        <p:nvSpPr>
          <p:cNvPr id="16" name="Title 1">
            <a:extLst>
              <a:ext uri="{FF2B5EF4-FFF2-40B4-BE49-F238E27FC236}">
                <a16:creationId xmlns:a16="http://schemas.microsoft.com/office/drawing/2014/main" id="{3290A470-5894-1A25-8633-1244B63282C8}"/>
              </a:ext>
            </a:extLst>
          </p:cNvPr>
          <p:cNvSpPr txBox="1">
            <a:spLocks/>
          </p:cNvSpPr>
          <p:nvPr/>
        </p:nvSpPr>
        <p:spPr>
          <a:xfrm>
            <a:off x="404359" y="865414"/>
            <a:ext cx="8598126" cy="96829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0" i="0" kern="1200">
                <a:solidFill>
                  <a:schemeClr val="tx1"/>
                </a:solidFill>
                <a:latin typeface="Inter ExtraLight" panose="02000503000000020004" pitchFamily="2" charset="0"/>
                <a:ea typeface="Inter ExtraLight" panose="02000503000000020004" pitchFamily="2" charset="0"/>
                <a:cs typeface="+mj-cs"/>
              </a:defRPr>
            </a:lvl1pPr>
          </a:lstStyle>
          <a:p>
            <a:r>
              <a:rPr lang="en-US">
                <a:latin typeface="Inter ExtraLight"/>
              </a:rPr>
              <a:t>Feature Importance</a:t>
            </a:r>
            <a:endParaRPr lang="en-US"/>
          </a:p>
        </p:txBody>
      </p:sp>
      <p:pic>
        <p:nvPicPr>
          <p:cNvPr id="2" name="Picture 1" descr="A graph with text on it&#10;&#10;Description automatically generated">
            <a:extLst>
              <a:ext uri="{FF2B5EF4-FFF2-40B4-BE49-F238E27FC236}">
                <a16:creationId xmlns:a16="http://schemas.microsoft.com/office/drawing/2014/main" id="{241289B9-7FB2-7167-4A76-108E9D9694A7}"/>
              </a:ext>
            </a:extLst>
          </p:cNvPr>
          <p:cNvPicPr>
            <a:picLocks noChangeAspect="1"/>
          </p:cNvPicPr>
          <p:nvPr/>
        </p:nvPicPr>
        <p:blipFill>
          <a:blip r:embed="rId3"/>
          <a:stretch>
            <a:fillRect/>
          </a:stretch>
        </p:blipFill>
        <p:spPr>
          <a:xfrm>
            <a:off x="4703422" y="1833711"/>
            <a:ext cx="6091833" cy="4303840"/>
          </a:xfrm>
          <a:prstGeom prst="rect">
            <a:avLst/>
          </a:prstGeom>
        </p:spPr>
      </p:pic>
      <p:sp>
        <p:nvSpPr>
          <p:cNvPr id="4" name="Rectangle 3">
            <a:extLst>
              <a:ext uri="{FF2B5EF4-FFF2-40B4-BE49-F238E27FC236}">
                <a16:creationId xmlns:a16="http://schemas.microsoft.com/office/drawing/2014/main" id="{564C34DB-BE9F-D925-2408-CA020AE709D0}"/>
              </a:ext>
            </a:extLst>
          </p:cNvPr>
          <p:cNvSpPr/>
          <p:nvPr/>
        </p:nvSpPr>
        <p:spPr>
          <a:xfrm>
            <a:off x="5601755" y="5054398"/>
            <a:ext cx="216000" cy="439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A081ECE-7F92-52E1-50E1-FDD69F8ECB9C}"/>
              </a:ext>
            </a:extLst>
          </p:cNvPr>
          <p:cNvSpPr txBox="1"/>
          <p:nvPr/>
        </p:nvSpPr>
        <p:spPr>
          <a:xfrm rot="16200000">
            <a:off x="5134338" y="5356927"/>
            <a:ext cx="1106089" cy="207749"/>
          </a:xfrm>
          <a:prstGeom prst="rect">
            <a:avLst/>
          </a:prstGeom>
          <a:noFill/>
        </p:spPr>
        <p:txBody>
          <a:bodyPr wrap="square" rtlCol="0">
            <a:spAutoFit/>
          </a:bodyPr>
          <a:lstStyle/>
          <a:p>
            <a:r>
              <a:rPr lang="en-US" sz="750">
                <a:latin typeface="Inter" panose="02000503000000020004" pitchFamily="2" charset="0"/>
                <a:ea typeface="Inter" panose="02000503000000020004" pitchFamily="2" charset="0"/>
              </a:rPr>
              <a:t>New Housing Price</a:t>
            </a:r>
          </a:p>
        </p:txBody>
      </p:sp>
      <p:sp>
        <p:nvSpPr>
          <p:cNvPr id="6" name="Slide Number Placeholder 5">
            <a:extLst>
              <a:ext uri="{FF2B5EF4-FFF2-40B4-BE49-F238E27FC236}">
                <a16:creationId xmlns:a16="http://schemas.microsoft.com/office/drawing/2014/main" id="{106802D2-3824-3D41-4E75-047594A72B03}"/>
              </a:ext>
            </a:extLst>
          </p:cNvPr>
          <p:cNvSpPr>
            <a:spLocks noGrp="1"/>
          </p:cNvSpPr>
          <p:nvPr>
            <p:ph type="sldNum" sz="quarter" idx="12"/>
          </p:nvPr>
        </p:nvSpPr>
        <p:spPr/>
        <p:txBody>
          <a:bodyPr/>
          <a:lstStyle/>
          <a:p>
            <a:fld id="{1C124324-E316-CD4B-A54C-8BA8F4717311}" type="slidenum">
              <a:rPr lang="en-US" smtClean="0"/>
              <a:t>24</a:t>
            </a:fld>
            <a:endParaRPr lang="en-US"/>
          </a:p>
        </p:txBody>
      </p:sp>
    </p:spTree>
    <p:extLst>
      <p:ext uri="{BB962C8B-B14F-4D97-AF65-F5344CB8AC3E}">
        <p14:creationId xmlns:p14="http://schemas.microsoft.com/office/powerpoint/2010/main" val="820368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7CFB-7B69-D971-B519-D7F7BDDB3C68}"/>
              </a:ext>
            </a:extLst>
          </p:cNvPr>
          <p:cNvSpPr>
            <a:spLocks noGrp="1"/>
          </p:cNvSpPr>
          <p:nvPr>
            <p:ph type="title"/>
          </p:nvPr>
        </p:nvSpPr>
        <p:spPr/>
        <p:txBody>
          <a:bodyPr/>
          <a:lstStyle/>
          <a:p>
            <a:r>
              <a:rPr lang="en-US"/>
              <a:t>Geospatial Multivariate LSTM</a:t>
            </a:r>
          </a:p>
        </p:txBody>
      </p:sp>
      <p:sp>
        <p:nvSpPr>
          <p:cNvPr id="3" name="Text Placeholder 2">
            <a:extLst>
              <a:ext uri="{FF2B5EF4-FFF2-40B4-BE49-F238E27FC236}">
                <a16:creationId xmlns:a16="http://schemas.microsoft.com/office/drawing/2014/main" id="{19C7C1C7-A4DF-9B87-DCED-A6CD7531CCA3}"/>
              </a:ext>
            </a:extLst>
          </p:cNvPr>
          <p:cNvSpPr>
            <a:spLocks noGrp="1"/>
          </p:cNvSpPr>
          <p:nvPr>
            <p:ph type="body" idx="1"/>
          </p:nvPr>
        </p:nvSpPr>
        <p:spPr>
          <a:xfrm>
            <a:off x="839788" y="1992085"/>
            <a:ext cx="8598125" cy="512989"/>
          </a:xfrm>
        </p:spPr>
        <p:txBody>
          <a:bodyPr>
            <a:normAutofit fontScale="92500" lnSpcReduction="10000"/>
          </a:bodyPr>
          <a:lstStyle/>
          <a:p>
            <a:r>
              <a:rPr lang="en-US"/>
              <a:t>Clustering</a:t>
            </a:r>
          </a:p>
        </p:txBody>
      </p:sp>
      <p:sp>
        <p:nvSpPr>
          <p:cNvPr id="4" name="Content Placeholder 3">
            <a:extLst>
              <a:ext uri="{FF2B5EF4-FFF2-40B4-BE49-F238E27FC236}">
                <a16:creationId xmlns:a16="http://schemas.microsoft.com/office/drawing/2014/main" id="{8CD4DEF2-2D6E-D322-90D2-E21391D93723}"/>
              </a:ext>
            </a:extLst>
          </p:cNvPr>
          <p:cNvSpPr>
            <a:spLocks noGrp="1"/>
          </p:cNvSpPr>
          <p:nvPr>
            <p:ph sz="half" idx="2"/>
          </p:nvPr>
        </p:nvSpPr>
        <p:spPr>
          <a:xfrm>
            <a:off x="839788" y="2505074"/>
            <a:ext cx="9377638" cy="1733183"/>
          </a:xfrm>
        </p:spPr>
        <p:txBody>
          <a:bodyPr>
            <a:noAutofit/>
          </a:bodyPr>
          <a:lstStyle/>
          <a:p>
            <a:pPr marL="342900" indent="-342900">
              <a:buFont typeface="Arial" panose="020B0604020202020204" pitchFamily="34" charset="0"/>
              <a:buChar char="•"/>
            </a:pPr>
            <a:r>
              <a:rPr lang="en-US" sz="1800" b="1" dirty="0">
                <a:latin typeface="Inter SemiBold" panose="02000503000000020004" pitchFamily="2" charset="0"/>
                <a:ea typeface="Inter SemiBold" panose="02000503000000020004" pitchFamily="2" charset="0"/>
              </a:rPr>
              <a:t>Feature Grouping:</a:t>
            </a:r>
            <a:r>
              <a:rPr lang="en-US" sz="1800" dirty="0"/>
              <a:t> apply clustering algorithms to categorize shelters</a:t>
            </a:r>
          </a:p>
          <a:p>
            <a:pPr marL="342900" indent="-342900">
              <a:buFont typeface="Arial" panose="020B0604020202020204" pitchFamily="34" charset="0"/>
              <a:buChar char="•"/>
            </a:pPr>
            <a:r>
              <a:rPr lang="en-US" sz="1800" b="1" dirty="0">
                <a:latin typeface="Inter SemiBold" panose="02000503000000020004" pitchFamily="2" charset="0"/>
                <a:ea typeface="Inter SemiBold" panose="02000503000000020004" pitchFamily="2" charset="0"/>
              </a:rPr>
              <a:t>Dimensionality Reduction:</a:t>
            </a:r>
            <a:r>
              <a:rPr lang="en-US" sz="1800" dirty="0"/>
              <a:t> use clustering to reduce the complexity of the data</a:t>
            </a:r>
          </a:p>
          <a:p>
            <a:pPr marL="342900" indent="-342900">
              <a:buFont typeface="Arial" panose="020B0604020202020204" pitchFamily="34" charset="0"/>
              <a:buChar char="•"/>
            </a:pPr>
            <a:r>
              <a:rPr lang="en-US" sz="1800" b="1" dirty="0">
                <a:latin typeface="Inter SemiBold" panose="02000503000000020004" pitchFamily="2" charset="0"/>
                <a:ea typeface="Inter SemiBold" panose="02000503000000020004" pitchFamily="2" charset="0"/>
              </a:rPr>
              <a:t>Enhanced Accuracy:</a:t>
            </a:r>
            <a:r>
              <a:rPr lang="en-US" sz="1800" dirty="0"/>
              <a:t> improve accuracy and specificity of forecasts</a:t>
            </a:r>
          </a:p>
        </p:txBody>
      </p:sp>
      <p:sp>
        <p:nvSpPr>
          <p:cNvPr id="9" name="Text Placeholder 2">
            <a:extLst>
              <a:ext uri="{FF2B5EF4-FFF2-40B4-BE49-F238E27FC236}">
                <a16:creationId xmlns:a16="http://schemas.microsoft.com/office/drawing/2014/main" id="{D507F566-B224-BD02-20DF-C1D029F90B5C}"/>
              </a:ext>
            </a:extLst>
          </p:cNvPr>
          <p:cNvSpPr txBox="1">
            <a:spLocks/>
          </p:cNvSpPr>
          <p:nvPr/>
        </p:nvSpPr>
        <p:spPr>
          <a:xfrm>
            <a:off x="1016251" y="4238259"/>
            <a:ext cx="8598125" cy="512989"/>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150000"/>
              </a:lnSpc>
              <a:spcBef>
                <a:spcPts val="1000"/>
              </a:spcBef>
              <a:buFont typeface="Arial" panose="020B0604020202020204" pitchFamily="34" charset="0"/>
              <a:buNone/>
              <a:defRPr sz="2400" b="1" i="0" kern="1200">
                <a:solidFill>
                  <a:schemeClr val="tx1"/>
                </a:solidFill>
                <a:latin typeface="Inter ExtraLight" panose="02000503000000020004" pitchFamily="2" charset="0"/>
                <a:ea typeface="Inter ExtraLight" panose="02000503000000020004" pitchFamily="2" charset="0"/>
                <a:cs typeface="+mn-cs"/>
              </a:defRPr>
            </a:lvl1pPr>
            <a:lvl2pPr marL="457200" indent="0" algn="l" defTabSz="914400" rtl="0" eaLnBrk="1" latinLnBrk="0" hangingPunct="1">
              <a:lnSpc>
                <a:spcPct val="150000"/>
              </a:lnSpc>
              <a:spcBef>
                <a:spcPts val="500"/>
              </a:spcBef>
              <a:buFont typeface="Arial" panose="020B0604020202020204" pitchFamily="34" charset="0"/>
              <a:buNone/>
              <a:tabLst/>
              <a:defRPr sz="2000" b="1" i="0" kern="1200">
                <a:solidFill>
                  <a:schemeClr val="accent1"/>
                </a:solidFill>
                <a:latin typeface="Inter Light" panose="02000503000000020004" pitchFamily="2" charset="0"/>
                <a:ea typeface="Inter Light" panose="02000503000000020004" pitchFamily="2" charset="0"/>
                <a:cs typeface="+mn-cs"/>
              </a:defRPr>
            </a:lvl2pPr>
            <a:lvl3pPr marL="914400" indent="0" algn="l" defTabSz="914400" rtl="0" eaLnBrk="1" latinLnBrk="0" hangingPunct="1">
              <a:lnSpc>
                <a:spcPct val="150000"/>
              </a:lnSpc>
              <a:spcBef>
                <a:spcPts val="500"/>
              </a:spcBef>
              <a:buFont typeface="Arial" panose="020B0604020202020204" pitchFamily="34" charset="0"/>
              <a:buNone/>
              <a:tabLst/>
              <a:defRPr sz="1800" b="1" i="0" kern="1200">
                <a:solidFill>
                  <a:schemeClr val="accent1"/>
                </a:solidFill>
                <a:latin typeface="Inter SemiBold" panose="02000503000000020004" pitchFamily="2" charset="0"/>
                <a:ea typeface="Inter SemiBold" panose="02000503000000020004" pitchFamily="2" charset="0"/>
                <a:cs typeface="+mn-cs"/>
              </a:defRPr>
            </a:lvl3pPr>
            <a:lvl4pPr marL="1371600" indent="0" algn="l" defTabSz="914400" rtl="0" eaLnBrk="1" latinLnBrk="0" hangingPunct="1">
              <a:lnSpc>
                <a:spcPct val="150000"/>
              </a:lnSpc>
              <a:spcBef>
                <a:spcPts val="500"/>
              </a:spcBef>
              <a:buFont typeface="Arial" panose="020B0604020202020204" pitchFamily="34" charset="0"/>
              <a:buNone/>
              <a:tabLst/>
              <a:defRPr sz="1600" b="1" i="0" kern="1200">
                <a:solidFill>
                  <a:schemeClr val="tx1"/>
                </a:solidFill>
                <a:latin typeface="Inter Light" panose="02000503000000020004" pitchFamily="2" charset="0"/>
                <a:ea typeface="Inter Light" panose="02000503000000020004" pitchFamily="2" charset="0"/>
                <a:cs typeface="+mn-cs"/>
              </a:defRPr>
            </a:lvl4pPr>
            <a:lvl5pPr marL="1828800" indent="0" algn="l" defTabSz="914400" rtl="0" eaLnBrk="1" latinLnBrk="0" hangingPunct="1">
              <a:lnSpc>
                <a:spcPct val="150000"/>
              </a:lnSpc>
              <a:spcBef>
                <a:spcPts val="500"/>
              </a:spcBef>
              <a:buClr>
                <a:schemeClr val="accent1"/>
              </a:buClr>
              <a:buFont typeface="System Font Regular"/>
              <a:buNone/>
              <a:tabLst/>
              <a:defRPr sz="1600" b="1" i="0" kern="1200">
                <a:solidFill>
                  <a:schemeClr val="tx1"/>
                </a:solidFill>
                <a:latin typeface="Inter Light" panose="02000503000000020004" pitchFamily="2" charset="0"/>
                <a:ea typeface="Inter Light" panose="02000503000000020004" pitchFamily="2" charset="0"/>
                <a:cs typeface="+mn-cs"/>
              </a:defRPr>
            </a:lvl5pPr>
            <a:lvl6pPr marL="2286000" indent="0" algn="l" defTabSz="914400" rtl="0" eaLnBrk="1" latinLnBrk="0" hangingPunct="1">
              <a:lnSpc>
                <a:spcPct val="150000"/>
              </a:lnSpc>
              <a:spcBef>
                <a:spcPts val="500"/>
              </a:spcBef>
              <a:buClr>
                <a:schemeClr val="accent2"/>
              </a:buClr>
              <a:buFont typeface="System Font Regular"/>
              <a:buNone/>
              <a:tabLst/>
              <a:defRPr sz="1600" b="1" kern="1200">
                <a:solidFill>
                  <a:schemeClr val="tx1"/>
                </a:solidFill>
                <a:latin typeface="Inter" panose="02000503000000020004" pitchFamily="2" charset="0"/>
                <a:ea typeface="Inter" panose="02000503000000020004" pitchFamily="2" charset="0"/>
                <a:cs typeface="+mn-cs"/>
              </a:defRPr>
            </a:lvl6pPr>
            <a:lvl7pPr marL="2743200" indent="0" algn="l" defTabSz="914400" rtl="0" eaLnBrk="1" latinLnBrk="0" hangingPunct="1">
              <a:lnSpc>
                <a:spcPct val="150000"/>
              </a:lnSpc>
              <a:spcBef>
                <a:spcPts val="500"/>
              </a:spcBef>
              <a:buFont typeface="Arial" panose="020B0604020202020204" pitchFamily="34" charset="0"/>
              <a:buNone/>
              <a:tabLst/>
              <a:defRPr sz="1600" b="1" kern="1200">
                <a:solidFill>
                  <a:schemeClr val="tx2"/>
                </a:solidFill>
                <a:latin typeface="Inter" panose="02000503000000020004" pitchFamily="2" charset="0"/>
                <a:ea typeface="Inter" panose="02000503000000020004" pitchFamily="2" charset="0"/>
                <a:cs typeface="+mn-cs"/>
              </a:defRPr>
            </a:lvl7pPr>
            <a:lvl8pPr marL="3200400" indent="0" algn="l" defTabSz="914400" rtl="0" eaLnBrk="1" latinLnBrk="0" hangingPunct="1">
              <a:lnSpc>
                <a:spcPct val="150000"/>
              </a:lnSpc>
              <a:spcBef>
                <a:spcPts val="500"/>
              </a:spcBef>
              <a:buFont typeface="Arial" panose="020B0604020202020204" pitchFamily="34" charset="0"/>
              <a:buNone/>
              <a:tabLst/>
              <a:defRPr sz="1600" b="1" kern="1200">
                <a:solidFill>
                  <a:schemeClr val="tx1"/>
                </a:solidFill>
                <a:latin typeface="Inter" panose="02000503000000020004" pitchFamily="2" charset="0"/>
                <a:ea typeface="Inter" panose="02000503000000020004" pitchFamily="2" charset="0"/>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Model</a:t>
            </a:r>
          </a:p>
        </p:txBody>
      </p:sp>
      <p:sp>
        <p:nvSpPr>
          <p:cNvPr id="10" name="Content Placeholder 3">
            <a:extLst>
              <a:ext uri="{FF2B5EF4-FFF2-40B4-BE49-F238E27FC236}">
                <a16:creationId xmlns:a16="http://schemas.microsoft.com/office/drawing/2014/main" id="{F82ACD56-1F10-6D44-4E4D-F5E20B1D54E5}"/>
              </a:ext>
            </a:extLst>
          </p:cNvPr>
          <p:cNvSpPr txBox="1">
            <a:spLocks/>
          </p:cNvSpPr>
          <p:nvPr/>
        </p:nvSpPr>
        <p:spPr>
          <a:xfrm>
            <a:off x="1016251" y="4751249"/>
            <a:ext cx="10790738" cy="149052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100" b="0" i="0" kern="1200">
                <a:solidFill>
                  <a:schemeClr val="tx1"/>
                </a:solidFill>
                <a:latin typeface="Inter ExtraLight" panose="02000503000000020004" pitchFamily="2" charset="0"/>
                <a:ea typeface="Inter ExtraLight" panose="02000503000000020004" pitchFamily="2" charset="0"/>
                <a:cs typeface="+mn-cs"/>
              </a:defRPr>
            </a:lvl1pPr>
            <a:lvl2pPr marL="0" indent="0" algn="l" defTabSz="914400" rtl="0" eaLnBrk="1" latinLnBrk="0" hangingPunct="1">
              <a:lnSpc>
                <a:spcPct val="150000"/>
              </a:lnSpc>
              <a:spcBef>
                <a:spcPts val="500"/>
              </a:spcBef>
              <a:buFont typeface="Arial" panose="020B0604020202020204" pitchFamily="34" charset="0"/>
              <a:buNone/>
              <a:tabLst/>
              <a:defRPr sz="1600" b="0" i="0" kern="1200">
                <a:solidFill>
                  <a:schemeClr val="accent1"/>
                </a:solidFill>
                <a:latin typeface="Inter Light" panose="02000503000000020004" pitchFamily="2" charset="0"/>
                <a:ea typeface="Inter Light" panose="02000503000000020004" pitchFamily="2" charset="0"/>
                <a:cs typeface="+mn-cs"/>
              </a:defRPr>
            </a:lvl2pPr>
            <a:lvl3pPr marL="0" indent="0" algn="l" defTabSz="914400" rtl="0" eaLnBrk="1" latinLnBrk="0" hangingPunct="1">
              <a:lnSpc>
                <a:spcPct val="150000"/>
              </a:lnSpc>
              <a:spcBef>
                <a:spcPts val="500"/>
              </a:spcBef>
              <a:buFont typeface="Arial" panose="020B0604020202020204" pitchFamily="34" charset="0"/>
              <a:buNone/>
              <a:tabLst/>
              <a:defRPr sz="1200" b="1" i="0" kern="1200">
                <a:solidFill>
                  <a:schemeClr val="accent1"/>
                </a:solidFill>
                <a:latin typeface="Inter SemiBold" panose="02000503000000020004" pitchFamily="2" charset="0"/>
                <a:ea typeface="Inter SemiBold" panose="02000503000000020004" pitchFamily="2" charset="0"/>
                <a:cs typeface="+mn-cs"/>
              </a:defRPr>
            </a:lvl3pPr>
            <a:lvl4pPr marL="0" indent="0" algn="l" defTabSz="914400" rtl="0" eaLnBrk="1" latinLnBrk="0" hangingPunct="1">
              <a:lnSpc>
                <a:spcPct val="150000"/>
              </a:lnSpc>
              <a:spcBef>
                <a:spcPts val="500"/>
              </a:spcBef>
              <a:buFont typeface="Arial" panose="020B0604020202020204" pitchFamily="34" charset="0"/>
              <a:buNone/>
              <a:tabLst/>
              <a:defRPr sz="1200" b="0" i="0" kern="1200">
                <a:solidFill>
                  <a:schemeClr val="tx1"/>
                </a:solidFill>
                <a:latin typeface="Inter Light" panose="02000503000000020004" pitchFamily="2" charset="0"/>
                <a:ea typeface="Inter Light" panose="02000503000000020004" pitchFamily="2" charset="0"/>
                <a:cs typeface="+mn-cs"/>
              </a:defRPr>
            </a:lvl4pPr>
            <a:lvl5pPr marL="228600" indent="-228600" algn="l" defTabSz="914400" rtl="0" eaLnBrk="1" latinLnBrk="0" hangingPunct="1">
              <a:lnSpc>
                <a:spcPct val="150000"/>
              </a:lnSpc>
              <a:spcBef>
                <a:spcPts val="500"/>
              </a:spcBef>
              <a:buClr>
                <a:schemeClr val="accent1"/>
              </a:buClr>
              <a:buFont typeface="System Font Regular"/>
              <a:buChar char="→"/>
              <a:tabLst/>
              <a:defRPr sz="1200" b="0" i="0" kern="1200">
                <a:solidFill>
                  <a:schemeClr val="tx1"/>
                </a:solidFill>
                <a:latin typeface="Inter Light" panose="02000503000000020004" pitchFamily="2" charset="0"/>
                <a:ea typeface="Inter Light" panose="02000503000000020004" pitchFamily="2" charset="0"/>
                <a:cs typeface="+mn-cs"/>
              </a:defRPr>
            </a:lvl5pPr>
            <a:lvl6pPr marL="482600" indent="-228600" algn="l" defTabSz="914400" rtl="0" eaLnBrk="1" latinLnBrk="0" hangingPunct="1">
              <a:lnSpc>
                <a:spcPct val="150000"/>
              </a:lnSpc>
              <a:spcBef>
                <a:spcPts val="500"/>
              </a:spcBef>
              <a:buClr>
                <a:schemeClr val="accent2"/>
              </a:buClr>
              <a:buFont typeface="System Font Regular"/>
              <a:buChar char="→"/>
              <a:tabLst/>
              <a:defRPr sz="1200" kern="1200">
                <a:solidFill>
                  <a:schemeClr val="tx1"/>
                </a:solidFill>
                <a:latin typeface="Inter" panose="02000503000000020004" pitchFamily="2" charset="0"/>
                <a:ea typeface="Inter" panose="02000503000000020004" pitchFamily="2" charset="0"/>
                <a:cs typeface="+mn-cs"/>
              </a:defRPr>
            </a:lvl6pPr>
            <a:lvl7pPr marL="0" indent="0" algn="l" defTabSz="914400" rtl="0" eaLnBrk="1" latinLnBrk="0" hangingPunct="1">
              <a:lnSpc>
                <a:spcPct val="150000"/>
              </a:lnSpc>
              <a:spcBef>
                <a:spcPts val="500"/>
              </a:spcBef>
              <a:buFont typeface="Arial" panose="020B0604020202020204" pitchFamily="34" charset="0"/>
              <a:buNone/>
              <a:tabLst/>
              <a:defRPr sz="800" kern="1200">
                <a:solidFill>
                  <a:schemeClr val="tx2"/>
                </a:solidFill>
                <a:latin typeface="Inter" panose="02000503000000020004" pitchFamily="2" charset="0"/>
                <a:ea typeface="Inter" panose="02000503000000020004" pitchFamily="2" charset="0"/>
                <a:cs typeface="+mn-cs"/>
              </a:defRPr>
            </a:lvl7pPr>
            <a:lvl8pPr marL="228600" indent="-228600" algn="l" defTabSz="914400" rtl="0" eaLnBrk="1" latinLnBrk="0" hangingPunct="1">
              <a:lnSpc>
                <a:spcPct val="150000"/>
              </a:lnSpc>
              <a:spcBef>
                <a:spcPts val="500"/>
              </a:spcBef>
              <a:buFont typeface="Arial" panose="020B0604020202020204" pitchFamily="34" charset="0"/>
              <a:buChar char="•"/>
              <a:tabLst/>
              <a:defRPr sz="1200" kern="1200">
                <a:solidFill>
                  <a:schemeClr val="tx1"/>
                </a:solidFill>
                <a:latin typeface="Inter" panose="02000503000000020004" pitchFamily="2" charset="0"/>
                <a:ea typeface="Inter" panose="02000503000000020004" pitchFamily="2"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buFont typeface="Arial" panose="020B0604020202020204" pitchFamily="34" charset="0"/>
              <a:buChar char="•"/>
            </a:pPr>
            <a:r>
              <a:rPr lang="en-US" sz="1800" b="1" dirty="0">
                <a:solidFill>
                  <a:schemeClr val="tx1"/>
                </a:solidFill>
                <a:latin typeface="Inter ExtraLight" panose="02000503000000020004" pitchFamily="2" charset="0"/>
                <a:ea typeface="Inter ExtraLight" panose="02000503000000020004" pitchFamily="2" charset="0"/>
              </a:rPr>
              <a:t>Architecture: </a:t>
            </a:r>
            <a:r>
              <a:rPr lang="en-US" sz="1800" dirty="0">
                <a:solidFill>
                  <a:schemeClr val="tx1"/>
                </a:solidFill>
                <a:latin typeface="Inter ExtraLight" panose="02000503000000020004" pitchFamily="2" charset="0"/>
                <a:ea typeface="Inter ExtraLight" panose="02000503000000020004" pitchFamily="2" charset="0"/>
              </a:rPr>
              <a:t>utilizes multiple stacked LSTM layers and fully connected layers</a:t>
            </a:r>
          </a:p>
          <a:p>
            <a:pPr marL="342900" lvl="1" indent="-342900">
              <a:buFont typeface="Arial" panose="020B0604020202020204" pitchFamily="34" charset="0"/>
              <a:buChar char="•"/>
            </a:pPr>
            <a:r>
              <a:rPr lang="en-US" sz="1800" b="1" dirty="0">
                <a:solidFill>
                  <a:schemeClr val="tx1"/>
                </a:solidFill>
                <a:latin typeface="Inter ExtraLight" panose="02000503000000020004" pitchFamily="2" charset="0"/>
                <a:ea typeface="Inter ExtraLight" panose="02000503000000020004" pitchFamily="2" charset="0"/>
              </a:rPr>
              <a:t>Sequential Data Processing:</a:t>
            </a:r>
            <a:r>
              <a:rPr lang="en-US" sz="1800" dirty="0">
                <a:solidFill>
                  <a:schemeClr val="tx1"/>
                </a:solidFill>
                <a:latin typeface="Inter ExtraLight" panose="02000503000000020004" pitchFamily="2" charset="0"/>
                <a:ea typeface="Inter ExtraLight" panose="02000503000000020004" pitchFamily="2" charset="0"/>
              </a:rPr>
              <a:t> batch-first approach to predict based on historical context</a:t>
            </a:r>
            <a:endParaRPr lang="en-US" sz="1800" b="1" dirty="0">
              <a:solidFill>
                <a:schemeClr val="tx1"/>
              </a:solidFill>
              <a:latin typeface="Inter ExtraLight" panose="02000503000000020004" pitchFamily="2" charset="0"/>
              <a:ea typeface="Inter ExtraLight" panose="02000503000000020004" pitchFamily="2" charset="0"/>
            </a:endParaRPr>
          </a:p>
          <a:p>
            <a:pPr marL="342900" lvl="1" indent="-342900">
              <a:buFont typeface="Arial" panose="020B0604020202020204" pitchFamily="34" charset="0"/>
              <a:buChar char="•"/>
            </a:pPr>
            <a:r>
              <a:rPr lang="en-US" sz="1800" b="1" dirty="0">
                <a:solidFill>
                  <a:schemeClr val="tx1"/>
                </a:solidFill>
                <a:latin typeface="Inter ExtraLight" panose="02000503000000020004" pitchFamily="2" charset="0"/>
                <a:ea typeface="Inter ExtraLight" panose="02000503000000020004" pitchFamily="2" charset="0"/>
              </a:rPr>
              <a:t>Flexible and Scalable: </a:t>
            </a:r>
            <a:r>
              <a:rPr lang="en-US" sz="1800" dirty="0">
                <a:solidFill>
                  <a:schemeClr val="tx1"/>
                </a:solidFill>
                <a:latin typeface="Inter ExtraLight" panose="02000503000000020004" pitchFamily="2" charset="0"/>
                <a:ea typeface="Inter ExtraLight" panose="02000503000000020004" pitchFamily="2" charset="0"/>
              </a:rPr>
              <a:t>adaptable for varying input sizes and grouping schemes</a:t>
            </a:r>
            <a:endParaRPr lang="en-US" sz="1800" b="1" dirty="0">
              <a:solidFill>
                <a:schemeClr val="tx1"/>
              </a:solidFill>
              <a:latin typeface="Inter ExtraLight" panose="02000503000000020004" pitchFamily="2" charset="0"/>
              <a:ea typeface="Inter ExtraLight" panose="02000503000000020004" pitchFamily="2" charset="0"/>
            </a:endParaRPr>
          </a:p>
        </p:txBody>
      </p:sp>
      <p:sp>
        <p:nvSpPr>
          <p:cNvPr id="5" name="Slide Number Placeholder 4">
            <a:extLst>
              <a:ext uri="{FF2B5EF4-FFF2-40B4-BE49-F238E27FC236}">
                <a16:creationId xmlns:a16="http://schemas.microsoft.com/office/drawing/2014/main" id="{EAFD1E48-A3AA-AEC1-3EDA-D8CEF2D228C2}"/>
              </a:ext>
            </a:extLst>
          </p:cNvPr>
          <p:cNvSpPr>
            <a:spLocks noGrp="1"/>
          </p:cNvSpPr>
          <p:nvPr>
            <p:ph type="sldNum" sz="quarter" idx="12"/>
          </p:nvPr>
        </p:nvSpPr>
        <p:spPr/>
        <p:txBody>
          <a:bodyPr/>
          <a:lstStyle/>
          <a:p>
            <a:fld id="{1C124324-E316-CD4B-A54C-8BA8F4717311}" type="slidenum">
              <a:rPr lang="en-US" smtClean="0"/>
              <a:t>25</a:t>
            </a:fld>
            <a:endParaRPr lang="en-US"/>
          </a:p>
        </p:txBody>
      </p:sp>
    </p:spTree>
    <p:extLst>
      <p:ext uri="{BB962C8B-B14F-4D97-AF65-F5344CB8AC3E}">
        <p14:creationId xmlns:p14="http://schemas.microsoft.com/office/powerpoint/2010/main" val="121077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F900252-ED48-CE45-9529-EE5AEA9DB3E5}"/>
              </a:ext>
            </a:extLst>
          </p:cNvPr>
          <p:cNvSpPr>
            <a:spLocks noGrp="1"/>
          </p:cNvSpPr>
          <p:nvPr>
            <p:ph type="title"/>
          </p:nvPr>
        </p:nvSpPr>
        <p:spPr>
          <a:xfrm>
            <a:off x="839788" y="865414"/>
            <a:ext cx="8598126" cy="968297"/>
          </a:xfrm>
        </p:spPr>
        <p:txBody>
          <a:bodyPr/>
          <a:lstStyle/>
          <a:p>
            <a:r>
              <a:rPr lang="en-US"/>
              <a:t>1. Understanding Shelter Geography</a:t>
            </a:r>
          </a:p>
        </p:txBody>
      </p:sp>
      <p:pic>
        <p:nvPicPr>
          <p:cNvPr id="3" name="Picture 2" descr="A map with blue pins&#10;&#10;Description automatically generated">
            <a:extLst>
              <a:ext uri="{FF2B5EF4-FFF2-40B4-BE49-F238E27FC236}">
                <a16:creationId xmlns:a16="http://schemas.microsoft.com/office/drawing/2014/main" id="{145ED543-FB6A-D02D-165E-D7D258C25529}"/>
              </a:ext>
            </a:extLst>
          </p:cNvPr>
          <p:cNvPicPr>
            <a:picLocks noChangeAspect="1"/>
          </p:cNvPicPr>
          <p:nvPr/>
        </p:nvPicPr>
        <p:blipFill>
          <a:blip r:embed="rId3"/>
          <a:stretch>
            <a:fillRect/>
          </a:stretch>
        </p:blipFill>
        <p:spPr>
          <a:xfrm>
            <a:off x="1062758" y="1918999"/>
            <a:ext cx="4839278" cy="3598437"/>
          </a:xfrm>
          <a:prstGeom prst="rect">
            <a:avLst/>
          </a:prstGeom>
        </p:spPr>
      </p:pic>
      <p:pic>
        <p:nvPicPr>
          <p:cNvPr id="4" name="Picture 3" descr="A graph with numbers and dots&#10;&#10;Description automatically generated">
            <a:extLst>
              <a:ext uri="{FF2B5EF4-FFF2-40B4-BE49-F238E27FC236}">
                <a16:creationId xmlns:a16="http://schemas.microsoft.com/office/drawing/2014/main" id="{5F226F93-AC22-1BF4-E2C7-A7155E728AEF}"/>
              </a:ext>
            </a:extLst>
          </p:cNvPr>
          <p:cNvPicPr>
            <a:picLocks noChangeAspect="1"/>
          </p:cNvPicPr>
          <p:nvPr/>
        </p:nvPicPr>
        <p:blipFill>
          <a:blip r:embed="rId4"/>
          <a:stretch>
            <a:fillRect/>
          </a:stretch>
        </p:blipFill>
        <p:spPr>
          <a:xfrm>
            <a:off x="6320559" y="1918999"/>
            <a:ext cx="4839277" cy="3736416"/>
          </a:xfrm>
          <a:prstGeom prst="rect">
            <a:avLst/>
          </a:prstGeom>
        </p:spPr>
      </p:pic>
      <p:sp>
        <p:nvSpPr>
          <p:cNvPr id="6" name="TextBox 5">
            <a:extLst>
              <a:ext uri="{FF2B5EF4-FFF2-40B4-BE49-F238E27FC236}">
                <a16:creationId xmlns:a16="http://schemas.microsoft.com/office/drawing/2014/main" id="{B48AFD7E-7D58-D5C2-58FE-6E3FE8C4AAAA}"/>
              </a:ext>
            </a:extLst>
          </p:cNvPr>
          <p:cNvSpPr txBox="1"/>
          <p:nvPr/>
        </p:nvSpPr>
        <p:spPr>
          <a:xfrm>
            <a:off x="1317220" y="5655415"/>
            <a:ext cx="4371710" cy="338554"/>
          </a:xfrm>
          <a:prstGeom prst="rect">
            <a:avLst/>
          </a:prstGeom>
          <a:noFill/>
        </p:spPr>
        <p:txBody>
          <a:bodyPr wrap="none" rtlCol="0">
            <a:spAutoFit/>
          </a:bodyPr>
          <a:lstStyle/>
          <a:p>
            <a:r>
              <a:rPr lang="en-US" sz="1600" b="1" dirty="0">
                <a:latin typeface="Inter" panose="02000503000000020004" pitchFamily="2" charset="0"/>
                <a:ea typeface="Inter" panose="02000503000000020004" pitchFamily="2" charset="0"/>
              </a:rPr>
              <a:t>Figure 6: </a:t>
            </a:r>
            <a:r>
              <a:rPr lang="en-US" sz="1600" dirty="0">
                <a:latin typeface="Inter" panose="02000503000000020004" pitchFamily="2" charset="0"/>
                <a:ea typeface="Inter" panose="02000503000000020004" pitchFamily="2" charset="0"/>
              </a:rPr>
              <a:t>Map of Toronto Shelter Locations</a:t>
            </a:r>
          </a:p>
        </p:txBody>
      </p:sp>
      <p:sp>
        <p:nvSpPr>
          <p:cNvPr id="8" name="TextBox 7">
            <a:extLst>
              <a:ext uri="{FF2B5EF4-FFF2-40B4-BE49-F238E27FC236}">
                <a16:creationId xmlns:a16="http://schemas.microsoft.com/office/drawing/2014/main" id="{7AF2D8FD-F02B-0C28-B8BD-1A4873EBE022}"/>
              </a:ext>
            </a:extLst>
          </p:cNvPr>
          <p:cNvSpPr txBox="1"/>
          <p:nvPr/>
        </p:nvSpPr>
        <p:spPr>
          <a:xfrm>
            <a:off x="6320559" y="5789688"/>
            <a:ext cx="4839277" cy="584775"/>
          </a:xfrm>
          <a:prstGeom prst="rect">
            <a:avLst/>
          </a:prstGeom>
          <a:noFill/>
        </p:spPr>
        <p:txBody>
          <a:bodyPr wrap="square" rtlCol="0">
            <a:spAutoFit/>
          </a:bodyPr>
          <a:lstStyle/>
          <a:p>
            <a:pPr algn="ctr"/>
            <a:r>
              <a:rPr lang="en-US" sz="1600" b="1">
                <a:latin typeface="Inter" panose="02000503000000020004" pitchFamily="2" charset="0"/>
                <a:ea typeface="Inter" panose="02000503000000020004" pitchFamily="2" charset="0"/>
              </a:rPr>
              <a:t>Figure 7: </a:t>
            </a:r>
            <a:r>
              <a:rPr lang="en-US" sz="1600">
                <a:latin typeface="Inter" panose="02000503000000020004" pitchFamily="2" charset="0"/>
                <a:ea typeface="Inter" panose="02000503000000020004" pitchFamily="2" charset="0"/>
              </a:rPr>
              <a:t>Longitude vs Latitude Plot of Shelter Locations</a:t>
            </a:r>
          </a:p>
        </p:txBody>
      </p:sp>
      <p:sp>
        <p:nvSpPr>
          <p:cNvPr id="2" name="Slide Number Placeholder 1">
            <a:extLst>
              <a:ext uri="{FF2B5EF4-FFF2-40B4-BE49-F238E27FC236}">
                <a16:creationId xmlns:a16="http://schemas.microsoft.com/office/drawing/2014/main" id="{278F94EF-CD47-3276-8F0C-9546953CDF93}"/>
              </a:ext>
            </a:extLst>
          </p:cNvPr>
          <p:cNvSpPr>
            <a:spLocks noGrp="1"/>
          </p:cNvSpPr>
          <p:nvPr>
            <p:ph type="sldNum" sz="quarter" idx="12"/>
          </p:nvPr>
        </p:nvSpPr>
        <p:spPr/>
        <p:txBody>
          <a:bodyPr/>
          <a:lstStyle/>
          <a:p>
            <a:fld id="{1C124324-E316-CD4B-A54C-8BA8F4717311}" type="slidenum">
              <a:rPr lang="en-US" smtClean="0"/>
              <a:t>26</a:t>
            </a:fld>
            <a:endParaRPr lang="en-US"/>
          </a:p>
        </p:txBody>
      </p:sp>
    </p:spTree>
    <p:extLst>
      <p:ext uri="{BB962C8B-B14F-4D97-AF65-F5344CB8AC3E}">
        <p14:creationId xmlns:p14="http://schemas.microsoft.com/office/powerpoint/2010/main" val="1129922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1397-D8A6-089D-574F-1A9C31E47256}"/>
              </a:ext>
            </a:extLst>
          </p:cNvPr>
          <p:cNvSpPr>
            <a:spLocks noGrp="1"/>
          </p:cNvSpPr>
          <p:nvPr>
            <p:ph type="title"/>
          </p:nvPr>
        </p:nvSpPr>
        <p:spPr>
          <a:xfrm>
            <a:off x="838200" y="1028699"/>
            <a:ext cx="10284502" cy="849087"/>
          </a:xfrm>
        </p:spPr>
        <p:txBody>
          <a:bodyPr>
            <a:normAutofit/>
          </a:bodyPr>
          <a:lstStyle/>
          <a:p>
            <a:r>
              <a:rPr lang="en-US"/>
              <a:t>2. Determining Clusters with Distortion Analysis</a:t>
            </a:r>
          </a:p>
        </p:txBody>
      </p:sp>
      <p:pic>
        <p:nvPicPr>
          <p:cNvPr id="4" name="Picture 3">
            <a:extLst>
              <a:ext uri="{FF2B5EF4-FFF2-40B4-BE49-F238E27FC236}">
                <a16:creationId xmlns:a16="http://schemas.microsoft.com/office/drawing/2014/main" id="{9CD7B327-EF7E-F597-AA65-A35E5449830B}"/>
              </a:ext>
            </a:extLst>
          </p:cNvPr>
          <p:cNvPicPr>
            <a:picLocks noChangeAspect="1"/>
          </p:cNvPicPr>
          <p:nvPr/>
        </p:nvPicPr>
        <p:blipFill>
          <a:blip r:embed="rId3"/>
          <a:stretch>
            <a:fillRect/>
          </a:stretch>
        </p:blipFill>
        <p:spPr>
          <a:xfrm>
            <a:off x="1011818" y="2029485"/>
            <a:ext cx="4594989" cy="3582997"/>
          </a:xfrm>
          <a:prstGeom prst="rect">
            <a:avLst/>
          </a:prstGeom>
        </p:spPr>
      </p:pic>
      <p:sp>
        <p:nvSpPr>
          <p:cNvPr id="6" name="TextBox 5">
            <a:extLst>
              <a:ext uri="{FF2B5EF4-FFF2-40B4-BE49-F238E27FC236}">
                <a16:creationId xmlns:a16="http://schemas.microsoft.com/office/drawing/2014/main" id="{642C6F2E-FDFC-817A-C6E0-2A531845B1BB}"/>
              </a:ext>
            </a:extLst>
          </p:cNvPr>
          <p:cNvSpPr txBox="1"/>
          <p:nvPr/>
        </p:nvSpPr>
        <p:spPr>
          <a:xfrm>
            <a:off x="769960" y="5764182"/>
            <a:ext cx="5078706" cy="584775"/>
          </a:xfrm>
          <a:prstGeom prst="rect">
            <a:avLst/>
          </a:prstGeom>
          <a:noFill/>
        </p:spPr>
        <p:txBody>
          <a:bodyPr wrap="square" rtlCol="0">
            <a:spAutoFit/>
          </a:bodyPr>
          <a:lstStyle/>
          <a:p>
            <a:pPr algn="ctr"/>
            <a:r>
              <a:rPr lang="en-US" sz="1600" b="1">
                <a:latin typeface="Inter" panose="02000503000000020004" pitchFamily="2" charset="0"/>
                <a:ea typeface="Inter" panose="02000503000000020004" pitchFamily="2" charset="0"/>
              </a:rPr>
              <a:t>Figure 8: </a:t>
            </a:r>
            <a:r>
              <a:rPr lang="en-US" sz="1600">
                <a:latin typeface="Inter" panose="02000503000000020004" pitchFamily="2" charset="0"/>
                <a:ea typeface="Inter" panose="02000503000000020004" pitchFamily="2" charset="0"/>
              </a:rPr>
              <a:t>Distortions as a Function of the Number of Centroids</a:t>
            </a:r>
          </a:p>
        </p:txBody>
      </p:sp>
      <p:sp>
        <p:nvSpPr>
          <p:cNvPr id="7" name="TextBox 6">
            <a:extLst>
              <a:ext uri="{FF2B5EF4-FFF2-40B4-BE49-F238E27FC236}">
                <a16:creationId xmlns:a16="http://schemas.microsoft.com/office/drawing/2014/main" id="{6C451083-16DE-527B-FF9F-ACD1149AD6B4}"/>
              </a:ext>
            </a:extLst>
          </p:cNvPr>
          <p:cNvSpPr txBox="1"/>
          <p:nvPr/>
        </p:nvSpPr>
        <p:spPr>
          <a:xfrm>
            <a:off x="6530563" y="5764182"/>
            <a:ext cx="5078706" cy="584775"/>
          </a:xfrm>
          <a:prstGeom prst="rect">
            <a:avLst/>
          </a:prstGeom>
          <a:noFill/>
        </p:spPr>
        <p:txBody>
          <a:bodyPr wrap="square" rtlCol="0">
            <a:spAutoFit/>
          </a:bodyPr>
          <a:lstStyle/>
          <a:p>
            <a:pPr algn="ctr"/>
            <a:r>
              <a:rPr lang="en-US" sz="1600" b="1" dirty="0">
                <a:latin typeface="Inter" panose="02000503000000020004" pitchFamily="2" charset="0"/>
                <a:ea typeface="Inter" panose="02000503000000020004" pitchFamily="2" charset="0"/>
              </a:rPr>
              <a:t>Figure 9: </a:t>
            </a:r>
            <a:r>
              <a:rPr lang="en-US" sz="1600" dirty="0">
                <a:latin typeface="Inter" panose="02000503000000020004" pitchFamily="2" charset="0"/>
                <a:ea typeface="Inter" panose="02000503000000020004" pitchFamily="2" charset="0"/>
              </a:rPr>
              <a:t>Plot of Shelter Locations and Resulting Groupings</a:t>
            </a:r>
          </a:p>
        </p:txBody>
      </p:sp>
      <p:pic>
        <p:nvPicPr>
          <p:cNvPr id="3" name="Picture 2" descr="A diagram of a geolocation&#10;&#10;Description automatically generated">
            <a:extLst>
              <a:ext uri="{FF2B5EF4-FFF2-40B4-BE49-F238E27FC236}">
                <a16:creationId xmlns:a16="http://schemas.microsoft.com/office/drawing/2014/main" id="{A86FF95D-65D3-2266-F715-129CBF360D83}"/>
              </a:ext>
            </a:extLst>
          </p:cNvPr>
          <p:cNvPicPr>
            <a:picLocks noChangeAspect="1"/>
          </p:cNvPicPr>
          <p:nvPr/>
        </p:nvPicPr>
        <p:blipFill>
          <a:blip r:embed="rId4"/>
          <a:stretch>
            <a:fillRect/>
          </a:stretch>
        </p:blipFill>
        <p:spPr>
          <a:xfrm>
            <a:off x="6775979" y="2026179"/>
            <a:ext cx="4587875" cy="3567642"/>
          </a:xfrm>
          <a:prstGeom prst="rect">
            <a:avLst/>
          </a:prstGeom>
        </p:spPr>
      </p:pic>
      <p:sp>
        <p:nvSpPr>
          <p:cNvPr id="5" name="Slide Number Placeholder 4">
            <a:extLst>
              <a:ext uri="{FF2B5EF4-FFF2-40B4-BE49-F238E27FC236}">
                <a16:creationId xmlns:a16="http://schemas.microsoft.com/office/drawing/2014/main" id="{3392D6E9-0DA8-CA65-5DA0-F2DFBEBE18B1}"/>
              </a:ext>
            </a:extLst>
          </p:cNvPr>
          <p:cNvSpPr>
            <a:spLocks noGrp="1"/>
          </p:cNvSpPr>
          <p:nvPr>
            <p:ph type="sldNum" sz="quarter" idx="12"/>
          </p:nvPr>
        </p:nvSpPr>
        <p:spPr/>
        <p:txBody>
          <a:bodyPr/>
          <a:lstStyle/>
          <a:p>
            <a:fld id="{1C124324-E316-CD4B-A54C-8BA8F4717311}" type="slidenum">
              <a:rPr lang="en-US" smtClean="0"/>
              <a:t>27</a:t>
            </a:fld>
            <a:endParaRPr lang="en-US"/>
          </a:p>
        </p:txBody>
      </p:sp>
    </p:spTree>
    <p:extLst>
      <p:ext uri="{BB962C8B-B14F-4D97-AF65-F5344CB8AC3E}">
        <p14:creationId xmlns:p14="http://schemas.microsoft.com/office/powerpoint/2010/main" val="3691093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588175-FE5C-B202-57B2-E67EFC0B266B}"/>
              </a:ext>
            </a:extLst>
          </p:cNvPr>
          <p:cNvSpPr/>
          <p:nvPr/>
        </p:nvSpPr>
        <p:spPr>
          <a:xfrm>
            <a:off x="6577694" y="2284587"/>
            <a:ext cx="5064711" cy="36785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569B4E8-899F-F133-B44F-5BE19920DB2B}"/>
              </a:ext>
            </a:extLst>
          </p:cNvPr>
          <p:cNvSpPr/>
          <p:nvPr/>
        </p:nvSpPr>
        <p:spPr>
          <a:xfrm>
            <a:off x="842230" y="2296095"/>
            <a:ext cx="5333644" cy="36785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B1397-D8A6-089D-574F-1A9C31E47256}"/>
              </a:ext>
            </a:extLst>
          </p:cNvPr>
          <p:cNvSpPr>
            <a:spLocks noGrp="1"/>
          </p:cNvSpPr>
          <p:nvPr>
            <p:ph type="title"/>
          </p:nvPr>
        </p:nvSpPr>
        <p:spPr>
          <a:xfrm>
            <a:off x="842230" y="599683"/>
            <a:ext cx="8583386" cy="1279786"/>
          </a:xfrm>
        </p:spPr>
        <p:txBody>
          <a:bodyPr>
            <a:normAutofit/>
          </a:bodyPr>
          <a:lstStyle/>
          <a:p>
            <a:r>
              <a:rPr lang="en-US"/>
              <a:t>2. Model Training with Distortion Analysis</a:t>
            </a:r>
          </a:p>
        </p:txBody>
      </p:sp>
      <p:pic>
        <p:nvPicPr>
          <p:cNvPr id="9" name="Picture 8">
            <a:extLst>
              <a:ext uri="{FF2B5EF4-FFF2-40B4-BE49-F238E27FC236}">
                <a16:creationId xmlns:a16="http://schemas.microsoft.com/office/drawing/2014/main" id="{305DC144-1D21-F223-5F30-F6FD100B93A3}"/>
              </a:ext>
            </a:extLst>
          </p:cNvPr>
          <p:cNvPicPr>
            <a:picLocks noChangeAspect="1"/>
          </p:cNvPicPr>
          <p:nvPr/>
        </p:nvPicPr>
        <p:blipFill rotWithShape="1">
          <a:blip r:embed="rId3"/>
          <a:srcRect l="32990" b="33729"/>
          <a:stretch/>
        </p:blipFill>
        <p:spPr>
          <a:xfrm>
            <a:off x="6737624" y="2429197"/>
            <a:ext cx="4774345" cy="3420830"/>
          </a:xfrm>
          <a:prstGeom prst="rect">
            <a:avLst/>
          </a:prstGeom>
        </p:spPr>
      </p:pic>
      <p:sp>
        <p:nvSpPr>
          <p:cNvPr id="3" name="TextBox 2">
            <a:extLst>
              <a:ext uri="{FF2B5EF4-FFF2-40B4-BE49-F238E27FC236}">
                <a16:creationId xmlns:a16="http://schemas.microsoft.com/office/drawing/2014/main" id="{15A55B14-7CE0-47C5-C5AE-D3EE420613DA}"/>
              </a:ext>
            </a:extLst>
          </p:cNvPr>
          <p:cNvSpPr txBox="1"/>
          <p:nvPr/>
        </p:nvSpPr>
        <p:spPr>
          <a:xfrm>
            <a:off x="842230" y="6098911"/>
            <a:ext cx="5589927" cy="338554"/>
          </a:xfrm>
          <a:prstGeom prst="rect">
            <a:avLst/>
          </a:prstGeom>
          <a:noFill/>
        </p:spPr>
        <p:txBody>
          <a:bodyPr wrap="square" lIns="91440" tIns="45720" rIns="91440" bIns="45720" rtlCol="0" anchor="t">
            <a:spAutoFit/>
          </a:bodyPr>
          <a:lstStyle/>
          <a:p>
            <a:pPr algn="ctr"/>
            <a:r>
              <a:rPr lang="en-US" sz="1600" b="1">
                <a:latin typeface="Inter"/>
                <a:ea typeface="Inter" panose="02000503000000020004" pitchFamily="2" charset="0"/>
              </a:rPr>
              <a:t>Figure 10:</a:t>
            </a:r>
            <a:r>
              <a:rPr lang="en-US" sz="1600">
                <a:latin typeface="Inter"/>
                <a:ea typeface="Inter" panose="02000503000000020004" pitchFamily="2" charset="0"/>
              </a:rPr>
              <a:t> Training and Validation Loss</a:t>
            </a:r>
          </a:p>
        </p:txBody>
      </p:sp>
      <p:sp>
        <p:nvSpPr>
          <p:cNvPr id="6" name="TextBox 5">
            <a:extLst>
              <a:ext uri="{FF2B5EF4-FFF2-40B4-BE49-F238E27FC236}">
                <a16:creationId xmlns:a16="http://schemas.microsoft.com/office/drawing/2014/main" id="{4015BACD-953E-0996-D35E-FA76CA8914F3}"/>
              </a:ext>
            </a:extLst>
          </p:cNvPr>
          <p:cNvSpPr txBox="1"/>
          <p:nvPr/>
        </p:nvSpPr>
        <p:spPr>
          <a:xfrm>
            <a:off x="6315085" y="6071843"/>
            <a:ext cx="5589927" cy="338554"/>
          </a:xfrm>
          <a:prstGeom prst="rect">
            <a:avLst/>
          </a:prstGeom>
          <a:noFill/>
        </p:spPr>
        <p:txBody>
          <a:bodyPr wrap="square" lIns="91440" tIns="45720" rIns="91440" bIns="45720" rtlCol="0" anchor="t">
            <a:spAutoFit/>
          </a:bodyPr>
          <a:lstStyle/>
          <a:p>
            <a:pPr algn="ctr"/>
            <a:r>
              <a:rPr lang="en-US" sz="1600" b="1">
                <a:latin typeface="Inter"/>
                <a:ea typeface="Inter" panose="02000503000000020004" pitchFamily="2" charset="0"/>
              </a:rPr>
              <a:t>Figure 11: </a:t>
            </a:r>
            <a:r>
              <a:rPr lang="en-US" sz="1600">
                <a:latin typeface="Inter"/>
                <a:ea typeface="Inter" panose="02000503000000020004" pitchFamily="2" charset="0"/>
              </a:rPr>
              <a:t>Model Prediction on Random Shelters</a:t>
            </a:r>
          </a:p>
        </p:txBody>
      </p:sp>
      <p:pic>
        <p:nvPicPr>
          <p:cNvPr id="7" name="Picture 6" descr="A graph of loss and error&#10;&#10;Description automatically generated">
            <a:extLst>
              <a:ext uri="{FF2B5EF4-FFF2-40B4-BE49-F238E27FC236}">
                <a16:creationId xmlns:a16="http://schemas.microsoft.com/office/drawing/2014/main" id="{BC5F2C9E-41F1-4B53-7E64-8D17E871EC37}"/>
              </a:ext>
            </a:extLst>
          </p:cNvPr>
          <p:cNvPicPr>
            <a:picLocks noChangeAspect="1"/>
          </p:cNvPicPr>
          <p:nvPr/>
        </p:nvPicPr>
        <p:blipFill>
          <a:blip r:embed="rId4"/>
          <a:stretch>
            <a:fillRect/>
          </a:stretch>
        </p:blipFill>
        <p:spPr>
          <a:xfrm>
            <a:off x="938213" y="2431521"/>
            <a:ext cx="5140325" cy="1740959"/>
          </a:xfrm>
          <a:prstGeom prst="rect">
            <a:avLst/>
          </a:prstGeom>
        </p:spPr>
      </p:pic>
      <p:pic>
        <p:nvPicPr>
          <p:cNvPr id="11" name="Picture 10" descr="A graph with blue lines&#10;&#10;Description automatically generated">
            <a:extLst>
              <a:ext uri="{FF2B5EF4-FFF2-40B4-BE49-F238E27FC236}">
                <a16:creationId xmlns:a16="http://schemas.microsoft.com/office/drawing/2014/main" id="{A57E7DD8-BFD9-607A-4618-1C2C277737D5}"/>
              </a:ext>
            </a:extLst>
          </p:cNvPr>
          <p:cNvPicPr>
            <a:picLocks noChangeAspect="1"/>
          </p:cNvPicPr>
          <p:nvPr/>
        </p:nvPicPr>
        <p:blipFill>
          <a:blip r:embed="rId5"/>
          <a:stretch>
            <a:fillRect/>
          </a:stretch>
        </p:blipFill>
        <p:spPr>
          <a:xfrm>
            <a:off x="2276475" y="4197879"/>
            <a:ext cx="2463800" cy="1658409"/>
          </a:xfrm>
          <a:prstGeom prst="rect">
            <a:avLst/>
          </a:prstGeom>
        </p:spPr>
      </p:pic>
      <p:sp>
        <p:nvSpPr>
          <p:cNvPr id="12" name="Slide Number Placeholder 11">
            <a:extLst>
              <a:ext uri="{FF2B5EF4-FFF2-40B4-BE49-F238E27FC236}">
                <a16:creationId xmlns:a16="http://schemas.microsoft.com/office/drawing/2014/main" id="{ED42CC44-9D1F-638A-A234-9BD5D58CD597}"/>
              </a:ext>
            </a:extLst>
          </p:cNvPr>
          <p:cNvSpPr>
            <a:spLocks noGrp="1"/>
          </p:cNvSpPr>
          <p:nvPr>
            <p:ph type="sldNum" sz="quarter" idx="12"/>
          </p:nvPr>
        </p:nvSpPr>
        <p:spPr/>
        <p:txBody>
          <a:bodyPr/>
          <a:lstStyle/>
          <a:p>
            <a:fld id="{1C124324-E316-CD4B-A54C-8BA8F4717311}" type="slidenum">
              <a:rPr lang="en-US" smtClean="0"/>
              <a:t>28</a:t>
            </a:fld>
            <a:endParaRPr lang="en-US"/>
          </a:p>
        </p:txBody>
      </p:sp>
    </p:spTree>
    <p:extLst>
      <p:ext uri="{BB962C8B-B14F-4D97-AF65-F5344CB8AC3E}">
        <p14:creationId xmlns:p14="http://schemas.microsoft.com/office/powerpoint/2010/main" val="3583468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1397-D8A6-089D-574F-1A9C31E47256}"/>
              </a:ext>
            </a:extLst>
          </p:cNvPr>
          <p:cNvSpPr>
            <a:spLocks noGrp="1"/>
          </p:cNvSpPr>
          <p:nvPr>
            <p:ph type="title"/>
          </p:nvPr>
        </p:nvSpPr>
        <p:spPr>
          <a:xfrm>
            <a:off x="838199" y="1028699"/>
            <a:ext cx="9834797" cy="849087"/>
          </a:xfrm>
        </p:spPr>
        <p:txBody>
          <a:bodyPr>
            <a:normAutofit/>
          </a:bodyPr>
          <a:lstStyle/>
          <a:p>
            <a:r>
              <a:rPr lang="en-US"/>
              <a:t>3. Determining Clusters with Correlation Analysis</a:t>
            </a:r>
          </a:p>
        </p:txBody>
      </p:sp>
      <p:pic>
        <p:nvPicPr>
          <p:cNvPr id="8" name="Picture 7">
            <a:extLst>
              <a:ext uri="{FF2B5EF4-FFF2-40B4-BE49-F238E27FC236}">
                <a16:creationId xmlns:a16="http://schemas.microsoft.com/office/drawing/2014/main" id="{1B2855E5-499E-7B13-D2B0-ED4AA2240EC1}"/>
              </a:ext>
            </a:extLst>
          </p:cNvPr>
          <p:cNvPicPr>
            <a:picLocks noChangeAspect="1"/>
          </p:cNvPicPr>
          <p:nvPr/>
        </p:nvPicPr>
        <p:blipFill>
          <a:blip r:embed="rId3"/>
          <a:stretch>
            <a:fillRect/>
          </a:stretch>
        </p:blipFill>
        <p:spPr>
          <a:xfrm>
            <a:off x="223179" y="2566705"/>
            <a:ext cx="5687484" cy="2902832"/>
          </a:xfrm>
          <a:prstGeom prst="rect">
            <a:avLst/>
          </a:prstGeom>
        </p:spPr>
      </p:pic>
      <p:sp>
        <p:nvSpPr>
          <p:cNvPr id="10" name="TextBox 9">
            <a:extLst>
              <a:ext uri="{FF2B5EF4-FFF2-40B4-BE49-F238E27FC236}">
                <a16:creationId xmlns:a16="http://schemas.microsoft.com/office/drawing/2014/main" id="{693B79A8-DF71-B91E-13A3-61CD0AF1D0D3}"/>
              </a:ext>
            </a:extLst>
          </p:cNvPr>
          <p:cNvSpPr txBox="1"/>
          <p:nvPr/>
        </p:nvSpPr>
        <p:spPr>
          <a:xfrm>
            <a:off x="527568" y="5672890"/>
            <a:ext cx="5078706" cy="338554"/>
          </a:xfrm>
          <a:prstGeom prst="rect">
            <a:avLst/>
          </a:prstGeom>
          <a:noFill/>
        </p:spPr>
        <p:txBody>
          <a:bodyPr wrap="square" lIns="91440" tIns="45720" rIns="91440" bIns="45720" rtlCol="0" anchor="t">
            <a:spAutoFit/>
          </a:bodyPr>
          <a:lstStyle/>
          <a:p>
            <a:pPr algn="ctr"/>
            <a:r>
              <a:rPr lang="en-US" sz="1600" b="1">
                <a:latin typeface="Inter"/>
                <a:ea typeface="Inter" panose="02000503000000020004" pitchFamily="2" charset="0"/>
              </a:rPr>
              <a:t>Figure 12: </a:t>
            </a:r>
            <a:r>
              <a:rPr lang="en-US" sz="1600">
                <a:latin typeface="Inter"/>
                <a:ea typeface="Inter" panose="02000503000000020004" pitchFamily="2" charset="0"/>
              </a:rPr>
              <a:t>Plot of Correlation vs Number of Centroids</a:t>
            </a:r>
          </a:p>
        </p:txBody>
      </p:sp>
      <p:sp>
        <p:nvSpPr>
          <p:cNvPr id="11" name="TextBox 10">
            <a:extLst>
              <a:ext uri="{FF2B5EF4-FFF2-40B4-BE49-F238E27FC236}">
                <a16:creationId xmlns:a16="http://schemas.microsoft.com/office/drawing/2014/main" id="{59D927AC-F1FC-FBAF-B7E2-EF1CBDA2423E}"/>
              </a:ext>
            </a:extLst>
          </p:cNvPr>
          <p:cNvSpPr txBox="1"/>
          <p:nvPr/>
        </p:nvSpPr>
        <p:spPr>
          <a:xfrm>
            <a:off x="6281338" y="6126821"/>
            <a:ext cx="5078706" cy="338554"/>
          </a:xfrm>
          <a:prstGeom prst="rect">
            <a:avLst/>
          </a:prstGeom>
          <a:noFill/>
        </p:spPr>
        <p:txBody>
          <a:bodyPr wrap="square" lIns="91440" tIns="45720" rIns="91440" bIns="45720" rtlCol="0" anchor="t">
            <a:spAutoFit/>
          </a:bodyPr>
          <a:lstStyle/>
          <a:p>
            <a:pPr algn="ctr"/>
            <a:r>
              <a:rPr lang="en-US" sz="1600" b="1">
                <a:latin typeface="Inter"/>
                <a:ea typeface="Inter" panose="02000503000000020004" pitchFamily="2" charset="0"/>
              </a:rPr>
              <a:t>Figure 13: </a:t>
            </a:r>
            <a:r>
              <a:rPr lang="en-US" sz="1600">
                <a:latin typeface="Inter"/>
                <a:ea typeface="Inter" panose="02000503000000020004" pitchFamily="2" charset="0"/>
              </a:rPr>
              <a:t>Plot of Shelter Locations and Resulting Centroids</a:t>
            </a:r>
          </a:p>
        </p:txBody>
      </p:sp>
      <p:pic>
        <p:nvPicPr>
          <p:cNvPr id="3" name="Picture 2">
            <a:extLst>
              <a:ext uri="{FF2B5EF4-FFF2-40B4-BE49-F238E27FC236}">
                <a16:creationId xmlns:a16="http://schemas.microsoft.com/office/drawing/2014/main" id="{08C1076A-9A8E-4A1A-602B-EEAB57E42493}"/>
              </a:ext>
            </a:extLst>
          </p:cNvPr>
          <p:cNvPicPr>
            <a:picLocks noChangeAspect="1"/>
          </p:cNvPicPr>
          <p:nvPr/>
        </p:nvPicPr>
        <p:blipFill>
          <a:blip r:embed="rId4"/>
          <a:stretch>
            <a:fillRect/>
          </a:stretch>
        </p:blipFill>
        <p:spPr>
          <a:xfrm>
            <a:off x="6284913" y="1873779"/>
            <a:ext cx="5432425" cy="4137026"/>
          </a:xfrm>
          <a:prstGeom prst="rect">
            <a:avLst/>
          </a:prstGeom>
        </p:spPr>
      </p:pic>
      <p:sp>
        <p:nvSpPr>
          <p:cNvPr id="4" name="Slide Number Placeholder 3">
            <a:extLst>
              <a:ext uri="{FF2B5EF4-FFF2-40B4-BE49-F238E27FC236}">
                <a16:creationId xmlns:a16="http://schemas.microsoft.com/office/drawing/2014/main" id="{8BB679BD-473D-1A29-D13E-2960FC794A20}"/>
              </a:ext>
            </a:extLst>
          </p:cNvPr>
          <p:cNvSpPr>
            <a:spLocks noGrp="1"/>
          </p:cNvSpPr>
          <p:nvPr>
            <p:ph type="sldNum" sz="quarter" idx="12"/>
          </p:nvPr>
        </p:nvSpPr>
        <p:spPr/>
        <p:txBody>
          <a:bodyPr/>
          <a:lstStyle/>
          <a:p>
            <a:fld id="{1C124324-E316-CD4B-A54C-8BA8F4717311}" type="slidenum">
              <a:rPr lang="en-US" smtClean="0"/>
              <a:t>29</a:t>
            </a:fld>
            <a:endParaRPr lang="en-US"/>
          </a:p>
        </p:txBody>
      </p:sp>
    </p:spTree>
    <p:extLst>
      <p:ext uri="{BB962C8B-B14F-4D97-AF65-F5344CB8AC3E}">
        <p14:creationId xmlns:p14="http://schemas.microsoft.com/office/powerpoint/2010/main" val="303281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8DFC-532C-2149-8B9B-1C8AA40F6CBF}"/>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A1C920D1-5803-D540-BE1B-A977173F73B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80A5814-0AE8-F6CE-49C6-F98E167B026B}"/>
              </a:ext>
            </a:extLst>
          </p:cNvPr>
          <p:cNvPicPr>
            <a:picLocks noChangeAspect="1"/>
          </p:cNvPicPr>
          <p:nvPr/>
        </p:nvPicPr>
        <p:blipFill>
          <a:blip r:embed="rId3"/>
          <a:stretch>
            <a:fillRect/>
          </a:stretch>
        </p:blipFill>
        <p:spPr>
          <a:xfrm>
            <a:off x="7880350" y="2190601"/>
            <a:ext cx="3479800" cy="3479800"/>
          </a:xfrm>
          <a:prstGeom prst="rect">
            <a:avLst/>
          </a:prstGeom>
        </p:spPr>
      </p:pic>
      <p:sp>
        <p:nvSpPr>
          <p:cNvPr id="4" name="Slide Number Placeholder 3">
            <a:extLst>
              <a:ext uri="{FF2B5EF4-FFF2-40B4-BE49-F238E27FC236}">
                <a16:creationId xmlns:a16="http://schemas.microsoft.com/office/drawing/2014/main" id="{799226B0-DCB6-2AB8-9AA1-8FA4CB0CC7F5}"/>
              </a:ext>
            </a:extLst>
          </p:cNvPr>
          <p:cNvSpPr>
            <a:spLocks noGrp="1"/>
          </p:cNvSpPr>
          <p:nvPr>
            <p:ph type="sldNum" sz="quarter" idx="12"/>
          </p:nvPr>
        </p:nvSpPr>
        <p:spPr/>
        <p:txBody>
          <a:bodyPr/>
          <a:lstStyle/>
          <a:p>
            <a:fld id="{1C124324-E316-CD4B-A54C-8BA8F4717311}" type="slidenum">
              <a:rPr lang="en-US" smtClean="0"/>
              <a:t>3</a:t>
            </a:fld>
            <a:endParaRPr lang="en-US"/>
          </a:p>
        </p:txBody>
      </p:sp>
    </p:spTree>
    <p:extLst>
      <p:ext uri="{BB962C8B-B14F-4D97-AF65-F5344CB8AC3E}">
        <p14:creationId xmlns:p14="http://schemas.microsoft.com/office/powerpoint/2010/main" val="1126651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C70417-8B71-3F05-7F38-5F480AF14448}"/>
              </a:ext>
            </a:extLst>
          </p:cNvPr>
          <p:cNvSpPr/>
          <p:nvPr/>
        </p:nvSpPr>
        <p:spPr>
          <a:xfrm>
            <a:off x="839788" y="2153463"/>
            <a:ext cx="5064711" cy="3557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634CFC6-6D57-725F-FB40-27A505178EFA}"/>
              </a:ext>
            </a:extLst>
          </p:cNvPr>
          <p:cNvPicPr>
            <a:picLocks noChangeAspect="1"/>
          </p:cNvPicPr>
          <p:nvPr/>
        </p:nvPicPr>
        <p:blipFill rotWithShape="1">
          <a:blip r:embed="rId3"/>
          <a:srcRect r="33670"/>
          <a:stretch/>
        </p:blipFill>
        <p:spPr>
          <a:xfrm>
            <a:off x="938939" y="2208434"/>
            <a:ext cx="4788078" cy="1754038"/>
          </a:xfrm>
          <a:prstGeom prst="rect">
            <a:avLst/>
          </a:prstGeom>
        </p:spPr>
      </p:pic>
      <p:pic>
        <p:nvPicPr>
          <p:cNvPr id="5" name="Picture 4">
            <a:extLst>
              <a:ext uri="{FF2B5EF4-FFF2-40B4-BE49-F238E27FC236}">
                <a16:creationId xmlns:a16="http://schemas.microsoft.com/office/drawing/2014/main" id="{D364E562-A1B2-2053-D134-3B49AACC624A}"/>
              </a:ext>
            </a:extLst>
          </p:cNvPr>
          <p:cNvPicPr>
            <a:picLocks noChangeAspect="1"/>
          </p:cNvPicPr>
          <p:nvPr/>
        </p:nvPicPr>
        <p:blipFill rotWithShape="1">
          <a:blip r:embed="rId3"/>
          <a:srcRect l="66079"/>
          <a:stretch/>
        </p:blipFill>
        <p:spPr>
          <a:xfrm>
            <a:off x="1973566" y="3955211"/>
            <a:ext cx="2455064" cy="1758663"/>
          </a:xfrm>
          <a:prstGeom prst="rect">
            <a:avLst/>
          </a:prstGeom>
        </p:spPr>
      </p:pic>
      <p:pic>
        <p:nvPicPr>
          <p:cNvPr id="6" name="Picture 5">
            <a:extLst>
              <a:ext uri="{FF2B5EF4-FFF2-40B4-BE49-F238E27FC236}">
                <a16:creationId xmlns:a16="http://schemas.microsoft.com/office/drawing/2014/main" id="{A8BBBF83-5526-2423-0CA6-8245AC39A576}"/>
              </a:ext>
            </a:extLst>
          </p:cNvPr>
          <p:cNvPicPr>
            <a:picLocks noChangeAspect="1"/>
          </p:cNvPicPr>
          <p:nvPr/>
        </p:nvPicPr>
        <p:blipFill rotWithShape="1">
          <a:blip r:embed="rId4"/>
          <a:srcRect r="33705" b="33507"/>
          <a:stretch/>
        </p:blipFill>
        <p:spPr>
          <a:xfrm>
            <a:off x="6385544" y="2153463"/>
            <a:ext cx="4867517" cy="3536970"/>
          </a:xfrm>
          <a:prstGeom prst="rect">
            <a:avLst/>
          </a:prstGeom>
        </p:spPr>
      </p:pic>
      <p:sp>
        <p:nvSpPr>
          <p:cNvPr id="15" name="Title 14">
            <a:extLst>
              <a:ext uri="{FF2B5EF4-FFF2-40B4-BE49-F238E27FC236}">
                <a16:creationId xmlns:a16="http://schemas.microsoft.com/office/drawing/2014/main" id="{F36800A9-8E99-4552-2A46-95918F591055}"/>
              </a:ext>
            </a:extLst>
          </p:cNvPr>
          <p:cNvSpPr>
            <a:spLocks noGrp="1"/>
          </p:cNvSpPr>
          <p:nvPr>
            <p:ph type="title"/>
          </p:nvPr>
        </p:nvSpPr>
        <p:spPr/>
        <p:txBody>
          <a:bodyPr>
            <a:normAutofit/>
          </a:bodyPr>
          <a:lstStyle/>
          <a:p>
            <a:r>
              <a:rPr lang="en-US"/>
              <a:t>3. Model Training with Correlation Analysis</a:t>
            </a:r>
          </a:p>
        </p:txBody>
      </p:sp>
      <p:sp>
        <p:nvSpPr>
          <p:cNvPr id="2" name="TextBox 1">
            <a:extLst>
              <a:ext uri="{FF2B5EF4-FFF2-40B4-BE49-F238E27FC236}">
                <a16:creationId xmlns:a16="http://schemas.microsoft.com/office/drawing/2014/main" id="{2E55F691-3026-0BDD-3B0F-EA6D2D4E7C12}"/>
              </a:ext>
            </a:extLst>
          </p:cNvPr>
          <p:cNvSpPr txBox="1"/>
          <p:nvPr/>
        </p:nvSpPr>
        <p:spPr>
          <a:xfrm>
            <a:off x="842230" y="6098911"/>
            <a:ext cx="5589927" cy="338554"/>
          </a:xfrm>
          <a:prstGeom prst="rect">
            <a:avLst/>
          </a:prstGeom>
          <a:noFill/>
        </p:spPr>
        <p:txBody>
          <a:bodyPr wrap="square" lIns="91440" tIns="45720" rIns="91440" bIns="45720" rtlCol="0" anchor="t">
            <a:spAutoFit/>
          </a:bodyPr>
          <a:lstStyle/>
          <a:p>
            <a:pPr algn="ctr"/>
            <a:r>
              <a:rPr lang="en-US" sz="1600" b="1" dirty="0">
                <a:latin typeface="Inter"/>
                <a:ea typeface="Inter" panose="02000503000000020004" pitchFamily="2" charset="0"/>
              </a:rPr>
              <a:t>Figure 14:</a:t>
            </a:r>
            <a:r>
              <a:rPr lang="en-US" sz="1600" dirty="0">
                <a:latin typeface="Inter"/>
                <a:ea typeface="Inter" panose="02000503000000020004" pitchFamily="2" charset="0"/>
              </a:rPr>
              <a:t> Training and Validation Loss</a:t>
            </a:r>
          </a:p>
        </p:txBody>
      </p:sp>
      <p:sp>
        <p:nvSpPr>
          <p:cNvPr id="3" name="TextBox 2">
            <a:extLst>
              <a:ext uri="{FF2B5EF4-FFF2-40B4-BE49-F238E27FC236}">
                <a16:creationId xmlns:a16="http://schemas.microsoft.com/office/drawing/2014/main" id="{BA8D6E25-EEBA-A42C-EBDC-5621C13B1C6C}"/>
              </a:ext>
            </a:extLst>
          </p:cNvPr>
          <p:cNvSpPr txBox="1"/>
          <p:nvPr/>
        </p:nvSpPr>
        <p:spPr>
          <a:xfrm>
            <a:off x="6315085" y="6071843"/>
            <a:ext cx="5589927" cy="584775"/>
          </a:xfrm>
          <a:prstGeom prst="rect">
            <a:avLst/>
          </a:prstGeom>
          <a:noFill/>
        </p:spPr>
        <p:txBody>
          <a:bodyPr wrap="square" lIns="91440" tIns="45720" rIns="91440" bIns="45720" rtlCol="0" anchor="t">
            <a:spAutoFit/>
          </a:bodyPr>
          <a:lstStyle/>
          <a:p>
            <a:pPr algn="ctr"/>
            <a:r>
              <a:rPr lang="en-US" sz="1600" b="1">
                <a:latin typeface="Inter"/>
                <a:ea typeface="Inter" panose="02000503000000020004" pitchFamily="2" charset="0"/>
              </a:rPr>
              <a:t>Figure 15:</a:t>
            </a:r>
            <a:r>
              <a:rPr lang="en-US" sz="1600">
                <a:latin typeface="Inter"/>
                <a:ea typeface="Inter" panose="02000503000000020004" pitchFamily="2" charset="0"/>
              </a:rPr>
              <a:t> </a:t>
            </a:r>
            <a:r>
              <a:rPr lang="en-US" sz="1600">
                <a:ea typeface="+mn-lt"/>
                <a:cs typeface="+mn-lt"/>
              </a:rPr>
              <a:t>Model Prediction on Random Shelters</a:t>
            </a:r>
            <a:endParaRPr lang="en-US" sz="1600">
              <a:solidFill>
                <a:srgbClr val="000000"/>
              </a:solidFill>
              <a:ea typeface="+mn-lt"/>
              <a:cs typeface="+mn-lt"/>
            </a:endParaRPr>
          </a:p>
          <a:p>
            <a:pPr algn="ctr"/>
            <a:endParaRPr lang="en-US" sz="1600">
              <a:latin typeface="Inter"/>
              <a:ea typeface="Inter" panose="02000503000000020004" pitchFamily="2" charset="0"/>
            </a:endParaRPr>
          </a:p>
        </p:txBody>
      </p:sp>
      <p:sp>
        <p:nvSpPr>
          <p:cNvPr id="8" name="Slide Number Placeholder 7">
            <a:extLst>
              <a:ext uri="{FF2B5EF4-FFF2-40B4-BE49-F238E27FC236}">
                <a16:creationId xmlns:a16="http://schemas.microsoft.com/office/drawing/2014/main" id="{F2E912C5-CA43-C056-56CC-B5306A643A8F}"/>
              </a:ext>
            </a:extLst>
          </p:cNvPr>
          <p:cNvSpPr>
            <a:spLocks noGrp="1"/>
          </p:cNvSpPr>
          <p:nvPr>
            <p:ph type="sldNum" sz="quarter" idx="12"/>
          </p:nvPr>
        </p:nvSpPr>
        <p:spPr/>
        <p:txBody>
          <a:bodyPr/>
          <a:lstStyle/>
          <a:p>
            <a:fld id="{1C124324-E316-CD4B-A54C-8BA8F4717311}" type="slidenum">
              <a:rPr lang="en-US" smtClean="0"/>
              <a:t>30</a:t>
            </a:fld>
            <a:endParaRPr lang="en-US"/>
          </a:p>
        </p:txBody>
      </p:sp>
    </p:spTree>
    <p:extLst>
      <p:ext uri="{BB962C8B-B14F-4D97-AF65-F5344CB8AC3E}">
        <p14:creationId xmlns:p14="http://schemas.microsoft.com/office/powerpoint/2010/main" val="57430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AD54-601C-89D4-6C18-A70D76AB2D71}"/>
              </a:ext>
            </a:extLst>
          </p:cNvPr>
          <p:cNvSpPr>
            <a:spLocks noGrp="1"/>
          </p:cNvSpPr>
          <p:nvPr>
            <p:ph type="title"/>
          </p:nvPr>
        </p:nvSpPr>
        <p:spPr>
          <a:xfrm>
            <a:off x="838200" y="1028699"/>
            <a:ext cx="9183624" cy="849087"/>
          </a:xfrm>
        </p:spPr>
        <p:txBody>
          <a:bodyPr>
            <a:normAutofit/>
          </a:bodyPr>
          <a:lstStyle/>
          <a:p>
            <a:r>
              <a:rPr lang="en-US"/>
              <a:t>Incorporating Feature Occupancy Differences</a:t>
            </a:r>
          </a:p>
        </p:txBody>
      </p:sp>
      <p:sp>
        <p:nvSpPr>
          <p:cNvPr id="9" name="Content Placeholder 3">
            <a:extLst>
              <a:ext uri="{FF2B5EF4-FFF2-40B4-BE49-F238E27FC236}">
                <a16:creationId xmlns:a16="http://schemas.microsoft.com/office/drawing/2014/main" id="{50EC44EF-FAF7-678C-E623-DA5B63F4AAAD}"/>
              </a:ext>
            </a:extLst>
          </p:cNvPr>
          <p:cNvSpPr txBox="1">
            <a:spLocks/>
          </p:cNvSpPr>
          <p:nvPr/>
        </p:nvSpPr>
        <p:spPr>
          <a:xfrm>
            <a:off x="641403" y="2508555"/>
            <a:ext cx="4628963" cy="247514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100" b="0" i="0" kern="1200">
                <a:solidFill>
                  <a:schemeClr val="tx1"/>
                </a:solidFill>
                <a:latin typeface="Inter ExtraLight" panose="02000503000000020004" pitchFamily="2" charset="0"/>
                <a:ea typeface="Inter ExtraLight" panose="02000503000000020004" pitchFamily="2" charset="0"/>
                <a:cs typeface="+mn-cs"/>
              </a:defRPr>
            </a:lvl1pPr>
            <a:lvl2pPr marL="0" indent="0" algn="l" defTabSz="914400" rtl="0" eaLnBrk="1" latinLnBrk="0" hangingPunct="1">
              <a:lnSpc>
                <a:spcPct val="150000"/>
              </a:lnSpc>
              <a:spcBef>
                <a:spcPts val="500"/>
              </a:spcBef>
              <a:buFont typeface="Arial" panose="020B0604020202020204" pitchFamily="34" charset="0"/>
              <a:buNone/>
              <a:tabLst/>
              <a:defRPr sz="1600" b="0" i="0" kern="1200">
                <a:solidFill>
                  <a:schemeClr val="accent1"/>
                </a:solidFill>
                <a:latin typeface="Inter Light" panose="02000503000000020004" pitchFamily="2" charset="0"/>
                <a:ea typeface="Inter Light" panose="02000503000000020004" pitchFamily="2" charset="0"/>
                <a:cs typeface="+mn-cs"/>
              </a:defRPr>
            </a:lvl2pPr>
            <a:lvl3pPr marL="0" indent="0" algn="l" defTabSz="914400" rtl="0" eaLnBrk="1" latinLnBrk="0" hangingPunct="1">
              <a:lnSpc>
                <a:spcPct val="150000"/>
              </a:lnSpc>
              <a:spcBef>
                <a:spcPts val="500"/>
              </a:spcBef>
              <a:buFont typeface="Arial" panose="020B0604020202020204" pitchFamily="34" charset="0"/>
              <a:buNone/>
              <a:tabLst/>
              <a:defRPr sz="1200" b="1" i="0" kern="1200">
                <a:solidFill>
                  <a:schemeClr val="accent1"/>
                </a:solidFill>
                <a:latin typeface="Inter SemiBold" panose="02000503000000020004" pitchFamily="2" charset="0"/>
                <a:ea typeface="Inter SemiBold" panose="02000503000000020004" pitchFamily="2" charset="0"/>
                <a:cs typeface="+mn-cs"/>
              </a:defRPr>
            </a:lvl3pPr>
            <a:lvl4pPr marL="0" indent="0" algn="l" defTabSz="914400" rtl="0" eaLnBrk="1" latinLnBrk="0" hangingPunct="1">
              <a:lnSpc>
                <a:spcPct val="150000"/>
              </a:lnSpc>
              <a:spcBef>
                <a:spcPts val="500"/>
              </a:spcBef>
              <a:buFont typeface="Arial" panose="020B0604020202020204" pitchFamily="34" charset="0"/>
              <a:buNone/>
              <a:tabLst/>
              <a:defRPr sz="1200" b="0" i="0" kern="1200">
                <a:solidFill>
                  <a:schemeClr val="tx1"/>
                </a:solidFill>
                <a:latin typeface="Inter Light" panose="02000503000000020004" pitchFamily="2" charset="0"/>
                <a:ea typeface="Inter Light" panose="02000503000000020004" pitchFamily="2" charset="0"/>
                <a:cs typeface="+mn-cs"/>
              </a:defRPr>
            </a:lvl4pPr>
            <a:lvl5pPr marL="228600" indent="-228600" algn="l" defTabSz="914400" rtl="0" eaLnBrk="1" latinLnBrk="0" hangingPunct="1">
              <a:lnSpc>
                <a:spcPct val="150000"/>
              </a:lnSpc>
              <a:spcBef>
                <a:spcPts val="500"/>
              </a:spcBef>
              <a:buClr>
                <a:schemeClr val="accent1"/>
              </a:buClr>
              <a:buFont typeface="System Font Regular"/>
              <a:buChar char="→"/>
              <a:tabLst/>
              <a:defRPr sz="1200" b="0" i="0" kern="1200">
                <a:solidFill>
                  <a:schemeClr val="tx1"/>
                </a:solidFill>
                <a:latin typeface="Inter Light" panose="02000503000000020004" pitchFamily="2" charset="0"/>
                <a:ea typeface="Inter Light" panose="02000503000000020004" pitchFamily="2" charset="0"/>
                <a:cs typeface="+mn-cs"/>
              </a:defRPr>
            </a:lvl5pPr>
            <a:lvl6pPr marL="482600" indent="-228600" algn="l" defTabSz="914400" rtl="0" eaLnBrk="1" latinLnBrk="0" hangingPunct="1">
              <a:lnSpc>
                <a:spcPct val="150000"/>
              </a:lnSpc>
              <a:spcBef>
                <a:spcPts val="500"/>
              </a:spcBef>
              <a:buClr>
                <a:schemeClr val="accent2"/>
              </a:buClr>
              <a:buFont typeface="System Font Regular"/>
              <a:buChar char="→"/>
              <a:tabLst/>
              <a:defRPr sz="1200" kern="1200">
                <a:solidFill>
                  <a:schemeClr val="tx1"/>
                </a:solidFill>
                <a:latin typeface="Inter" panose="02000503000000020004" pitchFamily="2" charset="0"/>
                <a:ea typeface="Inter" panose="02000503000000020004" pitchFamily="2" charset="0"/>
                <a:cs typeface="+mn-cs"/>
              </a:defRPr>
            </a:lvl6pPr>
            <a:lvl7pPr marL="0" indent="0" algn="l" defTabSz="914400" rtl="0" eaLnBrk="1" latinLnBrk="0" hangingPunct="1">
              <a:lnSpc>
                <a:spcPct val="150000"/>
              </a:lnSpc>
              <a:spcBef>
                <a:spcPts val="500"/>
              </a:spcBef>
              <a:buFont typeface="Arial" panose="020B0604020202020204" pitchFamily="34" charset="0"/>
              <a:buNone/>
              <a:tabLst/>
              <a:defRPr sz="800" kern="1200">
                <a:solidFill>
                  <a:schemeClr val="tx2"/>
                </a:solidFill>
                <a:latin typeface="Inter" panose="02000503000000020004" pitchFamily="2" charset="0"/>
                <a:ea typeface="Inter" panose="02000503000000020004" pitchFamily="2" charset="0"/>
                <a:cs typeface="+mn-cs"/>
              </a:defRPr>
            </a:lvl7pPr>
            <a:lvl8pPr marL="228600" indent="-228600" algn="l" defTabSz="914400" rtl="0" eaLnBrk="1" latinLnBrk="0" hangingPunct="1">
              <a:lnSpc>
                <a:spcPct val="150000"/>
              </a:lnSpc>
              <a:spcBef>
                <a:spcPts val="500"/>
              </a:spcBef>
              <a:buFont typeface="Arial" panose="020B0604020202020204" pitchFamily="34" charset="0"/>
              <a:buChar char="•"/>
              <a:tabLst/>
              <a:defRPr sz="1200" kern="1200">
                <a:solidFill>
                  <a:schemeClr val="tx1"/>
                </a:solidFill>
                <a:latin typeface="Inter" panose="02000503000000020004" pitchFamily="2" charset="0"/>
                <a:ea typeface="Inter" panose="02000503000000020004" pitchFamily="2"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a:t>Initial correlation analysis highlighted trends in data linked to features that were not included in LSTM</a:t>
            </a:r>
          </a:p>
          <a:p>
            <a:pPr marL="285750" indent="-285750">
              <a:buFont typeface="Arial" panose="020B0604020202020204" pitchFamily="34" charset="0"/>
              <a:buChar char="•"/>
            </a:pPr>
            <a:r>
              <a:rPr lang="en-US" sz="1600"/>
              <a:t>Decided to explore this further and understand how it could be incorporated into our LSTM Model</a:t>
            </a:r>
          </a:p>
        </p:txBody>
      </p:sp>
      <p:pic>
        <p:nvPicPr>
          <p:cNvPr id="7" name="Picture 6" descr="A graph with blue squares&#10;&#10;Description automatically generated">
            <a:extLst>
              <a:ext uri="{FF2B5EF4-FFF2-40B4-BE49-F238E27FC236}">
                <a16:creationId xmlns:a16="http://schemas.microsoft.com/office/drawing/2014/main" id="{E85447DA-7B65-FDBA-97DB-4302415E4E6E}"/>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5270366" y="1968844"/>
            <a:ext cx="5589927" cy="3393884"/>
          </a:xfrm>
          <a:prstGeom prst="rect">
            <a:avLst/>
          </a:prstGeom>
        </p:spPr>
      </p:pic>
      <p:sp>
        <p:nvSpPr>
          <p:cNvPr id="8" name="TextBox 7">
            <a:extLst>
              <a:ext uri="{FF2B5EF4-FFF2-40B4-BE49-F238E27FC236}">
                <a16:creationId xmlns:a16="http://schemas.microsoft.com/office/drawing/2014/main" id="{1873DBD5-1E62-ED55-21AE-DE1113B8F635}"/>
              </a:ext>
            </a:extLst>
          </p:cNvPr>
          <p:cNvSpPr txBox="1"/>
          <p:nvPr/>
        </p:nvSpPr>
        <p:spPr>
          <a:xfrm>
            <a:off x="5270366" y="5486018"/>
            <a:ext cx="5589927" cy="584775"/>
          </a:xfrm>
          <a:prstGeom prst="rect">
            <a:avLst/>
          </a:prstGeom>
          <a:noFill/>
        </p:spPr>
        <p:txBody>
          <a:bodyPr wrap="square" rtlCol="0">
            <a:spAutoFit/>
          </a:bodyPr>
          <a:lstStyle/>
          <a:p>
            <a:pPr algn="ctr"/>
            <a:r>
              <a:rPr lang="en-US" sz="1600" b="1">
                <a:latin typeface="Inter" panose="02000503000000020004" pitchFamily="2" charset="0"/>
                <a:ea typeface="Inter" panose="02000503000000020004" pitchFamily="2" charset="0"/>
              </a:rPr>
              <a:t>Figure 16:</a:t>
            </a:r>
            <a:r>
              <a:rPr lang="en-US" sz="1600">
                <a:latin typeface="Inter" panose="02000503000000020004" pitchFamily="2" charset="0"/>
                <a:ea typeface="Inter" panose="02000503000000020004" pitchFamily="2" charset="0"/>
              </a:rPr>
              <a:t> Plot of Average Difference Between City Average and Sector Average</a:t>
            </a:r>
          </a:p>
        </p:txBody>
      </p:sp>
      <p:sp>
        <p:nvSpPr>
          <p:cNvPr id="3" name="Slide Number Placeholder 2">
            <a:extLst>
              <a:ext uri="{FF2B5EF4-FFF2-40B4-BE49-F238E27FC236}">
                <a16:creationId xmlns:a16="http://schemas.microsoft.com/office/drawing/2014/main" id="{509B1C80-1791-EEC3-498A-70AD049715DA}"/>
              </a:ext>
            </a:extLst>
          </p:cNvPr>
          <p:cNvSpPr>
            <a:spLocks noGrp="1"/>
          </p:cNvSpPr>
          <p:nvPr>
            <p:ph type="sldNum" sz="quarter" idx="12"/>
          </p:nvPr>
        </p:nvSpPr>
        <p:spPr/>
        <p:txBody>
          <a:bodyPr/>
          <a:lstStyle/>
          <a:p>
            <a:fld id="{1C124324-E316-CD4B-A54C-8BA8F4717311}" type="slidenum">
              <a:rPr lang="en-US" smtClean="0"/>
              <a:t>31</a:t>
            </a:fld>
            <a:endParaRPr lang="en-US"/>
          </a:p>
        </p:txBody>
      </p:sp>
    </p:spTree>
    <p:extLst>
      <p:ext uri="{BB962C8B-B14F-4D97-AF65-F5344CB8AC3E}">
        <p14:creationId xmlns:p14="http://schemas.microsoft.com/office/powerpoint/2010/main" val="2708993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D464-40C5-738F-63D6-904F8CD231DD}"/>
              </a:ext>
            </a:extLst>
          </p:cNvPr>
          <p:cNvSpPr>
            <a:spLocks noGrp="1"/>
          </p:cNvSpPr>
          <p:nvPr>
            <p:ph type="title"/>
          </p:nvPr>
        </p:nvSpPr>
        <p:spPr/>
        <p:txBody>
          <a:bodyPr/>
          <a:lstStyle/>
          <a:p>
            <a:r>
              <a:rPr lang="en-US"/>
              <a:t>Results</a:t>
            </a:r>
          </a:p>
        </p:txBody>
      </p:sp>
      <p:sp>
        <p:nvSpPr>
          <p:cNvPr id="3" name="Text Placeholder 2">
            <a:extLst>
              <a:ext uri="{FF2B5EF4-FFF2-40B4-BE49-F238E27FC236}">
                <a16:creationId xmlns:a16="http://schemas.microsoft.com/office/drawing/2014/main" id="{88F6B1AA-BA93-909C-914C-0B831FCCDDF2}"/>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8D611D53-2980-3549-00F8-318944B9BA5E}"/>
              </a:ext>
            </a:extLst>
          </p:cNvPr>
          <p:cNvPicPr>
            <a:picLocks noChangeAspect="1"/>
          </p:cNvPicPr>
          <p:nvPr/>
        </p:nvPicPr>
        <p:blipFill>
          <a:blip r:embed="rId3"/>
          <a:stretch>
            <a:fillRect/>
          </a:stretch>
        </p:blipFill>
        <p:spPr>
          <a:xfrm>
            <a:off x="7855133" y="2161272"/>
            <a:ext cx="3492317" cy="3467282"/>
          </a:xfrm>
          <a:prstGeom prst="rect">
            <a:avLst/>
          </a:prstGeom>
        </p:spPr>
      </p:pic>
      <p:sp>
        <p:nvSpPr>
          <p:cNvPr id="5" name="Slide Number Placeholder 4">
            <a:extLst>
              <a:ext uri="{FF2B5EF4-FFF2-40B4-BE49-F238E27FC236}">
                <a16:creationId xmlns:a16="http://schemas.microsoft.com/office/drawing/2014/main" id="{7A550D3F-1F5D-8408-8A27-3EAE7B988D28}"/>
              </a:ext>
            </a:extLst>
          </p:cNvPr>
          <p:cNvSpPr>
            <a:spLocks noGrp="1"/>
          </p:cNvSpPr>
          <p:nvPr>
            <p:ph type="sldNum" sz="quarter" idx="12"/>
          </p:nvPr>
        </p:nvSpPr>
        <p:spPr/>
        <p:txBody>
          <a:bodyPr/>
          <a:lstStyle/>
          <a:p>
            <a:fld id="{1C124324-E316-CD4B-A54C-8BA8F4717311}" type="slidenum">
              <a:rPr lang="en-US" smtClean="0"/>
              <a:t>32</a:t>
            </a:fld>
            <a:endParaRPr lang="en-US"/>
          </a:p>
        </p:txBody>
      </p:sp>
    </p:spTree>
    <p:extLst>
      <p:ext uri="{BB962C8B-B14F-4D97-AF65-F5344CB8AC3E}">
        <p14:creationId xmlns:p14="http://schemas.microsoft.com/office/powerpoint/2010/main" val="2542282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D464-40C5-738F-63D6-904F8CD231DD}"/>
              </a:ext>
            </a:extLst>
          </p:cNvPr>
          <p:cNvSpPr>
            <a:spLocks noGrp="1"/>
          </p:cNvSpPr>
          <p:nvPr>
            <p:ph type="title"/>
          </p:nvPr>
        </p:nvSpPr>
        <p:spPr/>
        <p:txBody>
          <a:bodyPr/>
          <a:lstStyle/>
          <a:p>
            <a:r>
              <a:rPr lang="en-US"/>
              <a:t>Model Accuracy</a:t>
            </a:r>
          </a:p>
        </p:txBody>
      </p:sp>
      <p:sp>
        <p:nvSpPr>
          <p:cNvPr id="3" name="Text Placeholder 2">
            <a:extLst>
              <a:ext uri="{FF2B5EF4-FFF2-40B4-BE49-F238E27FC236}">
                <a16:creationId xmlns:a16="http://schemas.microsoft.com/office/drawing/2014/main" id="{88F6B1AA-BA93-909C-914C-0B831FCCDD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B83508-CAD7-A367-30E0-E5DB519F614F}"/>
              </a:ext>
            </a:extLst>
          </p:cNvPr>
          <p:cNvSpPr>
            <a:spLocks noGrp="1"/>
          </p:cNvSpPr>
          <p:nvPr>
            <p:ph type="sldNum" sz="quarter" idx="12"/>
          </p:nvPr>
        </p:nvSpPr>
        <p:spPr/>
        <p:txBody>
          <a:bodyPr/>
          <a:lstStyle/>
          <a:p>
            <a:fld id="{1C124324-E316-CD4B-A54C-8BA8F4717311}" type="slidenum">
              <a:rPr lang="en-US" smtClean="0"/>
              <a:t>33</a:t>
            </a:fld>
            <a:endParaRPr lang="en-US"/>
          </a:p>
        </p:txBody>
      </p:sp>
    </p:spTree>
    <p:extLst>
      <p:ext uri="{BB962C8B-B14F-4D97-AF65-F5344CB8AC3E}">
        <p14:creationId xmlns:p14="http://schemas.microsoft.com/office/powerpoint/2010/main" val="99735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0A09-3D3E-2421-E5FF-C7E49BA71ECD}"/>
              </a:ext>
            </a:extLst>
          </p:cNvPr>
          <p:cNvSpPr>
            <a:spLocks noGrp="1"/>
          </p:cNvSpPr>
          <p:nvPr>
            <p:ph type="title"/>
          </p:nvPr>
        </p:nvSpPr>
        <p:spPr>
          <a:xfrm>
            <a:off x="563963" y="605366"/>
            <a:ext cx="10747504" cy="849087"/>
          </a:xfrm>
        </p:spPr>
        <p:txBody>
          <a:bodyPr>
            <a:normAutofit/>
          </a:bodyPr>
          <a:lstStyle/>
          <a:p>
            <a:r>
              <a:rPr lang="en-US"/>
              <a:t>Model Accuracy: </a:t>
            </a:r>
            <a:r>
              <a:rPr lang="en-US" dirty="0"/>
              <a:t>Adjusted </a:t>
            </a:r>
            <a:r>
              <a:rPr lang="en-US"/>
              <a:t>vs. Non-adjusted</a:t>
            </a:r>
            <a:endParaRPr lang="en-US" dirty="0"/>
          </a:p>
        </p:txBody>
      </p:sp>
      <p:pic>
        <p:nvPicPr>
          <p:cNvPr id="1028" name="Picture 4">
            <a:extLst>
              <a:ext uri="{FF2B5EF4-FFF2-40B4-BE49-F238E27FC236}">
                <a16:creationId xmlns:a16="http://schemas.microsoft.com/office/drawing/2014/main" id="{41965702-86DF-409B-A206-1EA0A977F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117" y="1454453"/>
            <a:ext cx="9057195" cy="4798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08E710-9C26-9794-7596-C7830E2D450A}"/>
              </a:ext>
            </a:extLst>
          </p:cNvPr>
          <p:cNvSpPr txBox="1"/>
          <p:nvPr/>
        </p:nvSpPr>
        <p:spPr>
          <a:xfrm>
            <a:off x="2589901" y="6252634"/>
            <a:ext cx="7012197" cy="338554"/>
          </a:xfrm>
          <a:prstGeom prst="rect">
            <a:avLst/>
          </a:prstGeom>
          <a:noFill/>
        </p:spPr>
        <p:txBody>
          <a:bodyPr wrap="square" rtlCol="0">
            <a:spAutoFit/>
          </a:bodyPr>
          <a:lstStyle/>
          <a:p>
            <a:pPr algn="ctr"/>
            <a:r>
              <a:rPr lang="en-US" sz="1600" b="1">
                <a:latin typeface="Inter" panose="02000503000000020004" pitchFamily="2" charset="0"/>
                <a:ea typeface="Inter" panose="02000503000000020004" pitchFamily="2" charset="0"/>
              </a:rPr>
              <a:t>Figure 17:</a:t>
            </a:r>
            <a:r>
              <a:rPr lang="en-US" sz="1600">
                <a:latin typeface="Inter" panose="02000503000000020004" pitchFamily="2" charset="0"/>
                <a:ea typeface="Inter" panose="02000503000000020004" pitchFamily="2" charset="0"/>
              </a:rPr>
              <a:t> Mean Squared Error for Different Models</a:t>
            </a:r>
          </a:p>
        </p:txBody>
      </p:sp>
      <p:sp>
        <p:nvSpPr>
          <p:cNvPr id="5" name="Slide Number Placeholder 4">
            <a:extLst>
              <a:ext uri="{FF2B5EF4-FFF2-40B4-BE49-F238E27FC236}">
                <a16:creationId xmlns:a16="http://schemas.microsoft.com/office/drawing/2014/main" id="{15D09829-1E05-C0EE-9A72-BCAACCAD331A}"/>
              </a:ext>
            </a:extLst>
          </p:cNvPr>
          <p:cNvSpPr>
            <a:spLocks noGrp="1"/>
          </p:cNvSpPr>
          <p:nvPr>
            <p:ph type="sldNum" sz="quarter" idx="12"/>
          </p:nvPr>
        </p:nvSpPr>
        <p:spPr/>
        <p:txBody>
          <a:bodyPr/>
          <a:lstStyle/>
          <a:p>
            <a:fld id="{1C124324-E316-CD4B-A54C-8BA8F4717311}" type="slidenum">
              <a:rPr lang="en-US" smtClean="0"/>
              <a:t>34</a:t>
            </a:fld>
            <a:endParaRPr lang="en-US"/>
          </a:p>
        </p:txBody>
      </p:sp>
    </p:spTree>
    <p:extLst>
      <p:ext uri="{BB962C8B-B14F-4D97-AF65-F5344CB8AC3E}">
        <p14:creationId xmlns:p14="http://schemas.microsoft.com/office/powerpoint/2010/main" val="3371183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C94003-B000-56CD-E71B-7C70B79184F8}"/>
              </a:ext>
            </a:extLst>
          </p:cNvPr>
          <p:cNvSpPr>
            <a:spLocks noGrp="1"/>
          </p:cNvSpPr>
          <p:nvPr>
            <p:ph type="title"/>
          </p:nvPr>
        </p:nvSpPr>
        <p:spPr/>
        <p:txBody>
          <a:bodyPr/>
          <a:lstStyle/>
          <a:p>
            <a:r>
              <a:rPr lang="en-US"/>
              <a:t>Performance Compared to Baseline Models</a:t>
            </a:r>
          </a:p>
        </p:txBody>
      </p:sp>
      <p:grpSp>
        <p:nvGrpSpPr>
          <p:cNvPr id="5" name="Group 4">
            <a:extLst>
              <a:ext uri="{FF2B5EF4-FFF2-40B4-BE49-F238E27FC236}">
                <a16:creationId xmlns:a16="http://schemas.microsoft.com/office/drawing/2014/main" id="{7DF412CB-68F1-EA02-B305-21136EE2506A}"/>
              </a:ext>
            </a:extLst>
          </p:cNvPr>
          <p:cNvGrpSpPr/>
          <p:nvPr/>
        </p:nvGrpSpPr>
        <p:grpSpPr>
          <a:xfrm>
            <a:off x="721929" y="2128800"/>
            <a:ext cx="3713923" cy="1300200"/>
            <a:chOff x="1951838" y="2060617"/>
            <a:chExt cx="3988591" cy="1884239"/>
          </a:xfrm>
        </p:grpSpPr>
        <p:sp>
          <p:nvSpPr>
            <p:cNvPr id="6" name="Rounded Rectangle 5">
              <a:extLst>
                <a:ext uri="{FF2B5EF4-FFF2-40B4-BE49-F238E27FC236}">
                  <a16:creationId xmlns:a16="http://schemas.microsoft.com/office/drawing/2014/main" id="{A1D42F8C-271D-FC9F-8623-55216536F0E7}"/>
                </a:ext>
              </a:extLst>
            </p:cNvPr>
            <p:cNvSpPr/>
            <p:nvPr/>
          </p:nvSpPr>
          <p:spPr>
            <a:xfrm>
              <a:off x="1951838" y="2060617"/>
              <a:ext cx="3988591" cy="1884239"/>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Inter" panose="02000503000000020004" pitchFamily="2" charset="0"/>
                <a:ea typeface="Inter" panose="02000503000000020004" pitchFamily="2" charset="0"/>
              </a:endParaRPr>
            </a:p>
          </p:txBody>
        </p:sp>
        <p:sp>
          <p:nvSpPr>
            <p:cNvPr id="7" name="TextBox 6">
              <a:extLst>
                <a:ext uri="{FF2B5EF4-FFF2-40B4-BE49-F238E27FC236}">
                  <a16:creationId xmlns:a16="http://schemas.microsoft.com/office/drawing/2014/main" id="{B0AD1F38-C50B-77F5-0E98-C624619C5ED2}"/>
                </a:ext>
              </a:extLst>
            </p:cNvPr>
            <p:cNvSpPr txBox="1"/>
            <p:nvPr/>
          </p:nvSpPr>
          <p:spPr>
            <a:xfrm>
              <a:off x="2145640" y="2313127"/>
              <a:ext cx="3559714" cy="535233"/>
            </a:xfrm>
            <a:prstGeom prst="rect">
              <a:avLst/>
            </a:prstGeom>
            <a:noFill/>
          </p:spPr>
          <p:txBody>
            <a:bodyPr wrap="square" rtlCol="0">
              <a:spAutoFit/>
            </a:bodyPr>
            <a:lstStyle/>
            <a:p>
              <a:pPr algn="ctr"/>
              <a:r>
                <a:rPr lang="en-US" b="1" dirty="0">
                  <a:latin typeface="Inter" panose="02000503000000020004" pitchFamily="2" charset="0"/>
                  <a:ea typeface="Inter" panose="02000503000000020004" pitchFamily="2" charset="0"/>
                </a:rPr>
                <a:t>Random Forest Regression</a:t>
              </a:r>
            </a:p>
          </p:txBody>
        </p:sp>
        <p:sp>
          <p:nvSpPr>
            <p:cNvPr id="8" name="TextBox 7">
              <a:extLst>
                <a:ext uri="{FF2B5EF4-FFF2-40B4-BE49-F238E27FC236}">
                  <a16:creationId xmlns:a16="http://schemas.microsoft.com/office/drawing/2014/main" id="{6FCABC48-354E-8152-99B9-566FCD344624}"/>
                </a:ext>
              </a:extLst>
            </p:cNvPr>
            <p:cNvSpPr txBox="1"/>
            <p:nvPr/>
          </p:nvSpPr>
          <p:spPr>
            <a:xfrm>
              <a:off x="2145639" y="2692931"/>
              <a:ext cx="3559715" cy="1141644"/>
            </a:xfrm>
            <a:prstGeom prst="rect">
              <a:avLst/>
            </a:prstGeom>
            <a:noFill/>
          </p:spPr>
          <p:txBody>
            <a:bodyPr wrap="square" rtlCol="0">
              <a:spAutoFit/>
            </a:bodyPr>
            <a:lstStyle/>
            <a:p>
              <a:pPr algn="ctr">
                <a:lnSpc>
                  <a:spcPct val="150000"/>
                </a:lnSpc>
              </a:pPr>
              <a:r>
                <a:rPr lang="en-US" sz="1600" dirty="0">
                  <a:latin typeface="Inter" panose="02000503000000020004" pitchFamily="2" charset="0"/>
                  <a:ea typeface="Inter" panose="02000503000000020004" pitchFamily="2" charset="0"/>
                </a:rPr>
                <a:t>Root Mean Squared Error: 7.04</a:t>
              </a:r>
            </a:p>
            <a:p>
              <a:pPr algn="ctr">
                <a:lnSpc>
                  <a:spcPct val="150000"/>
                </a:lnSpc>
              </a:pPr>
              <a:r>
                <a:rPr lang="en-US" sz="1600" dirty="0">
                  <a:latin typeface="Inter" panose="02000503000000020004" pitchFamily="2" charset="0"/>
                  <a:ea typeface="Inter" panose="02000503000000020004" pitchFamily="2" charset="0"/>
                </a:rPr>
                <a:t>Mean Absolute Error: 2.59</a:t>
              </a:r>
            </a:p>
          </p:txBody>
        </p:sp>
      </p:grpSp>
      <p:grpSp>
        <p:nvGrpSpPr>
          <p:cNvPr id="9" name="Group 8">
            <a:extLst>
              <a:ext uri="{FF2B5EF4-FFF2-40B4-BE49-F238E27FC236}">
                <a16:creationId xmlns:a16="http://schemas.microsoft.com/office/drawing/2014/main" id="{3A69A32E-B574-13AF-E014-C209372853DC}"/>
              </a:ext>
            </a:extLst>
          </p:cNvPr>
          <p:cNvGrpSpPr/>
          <p:nvPr/>
        </p:nvGrpSpPr>
        <p:grpSpPr>
          <a:xfrm>
            <a:off x="721929" y="3609635"/>
            <a:ext cx="3713923" cy="1329974"/>
            <a:chOff x="1951838" y="2060617"/>
            <a:chExt cx="3988591" cy="1799187"/>
          </a:xfrm>
        </p:grpSpPr>
        <p:sp>
          <p:nvSpPr>
            <p:cNvPr id="10" name="Rounded Rectangle 9">
              <a:extLst>
                <a:ext uri="{FF2B5EF4-FFF2-40B4-BE49-F238E27FC236}">
                  <a16:creationId xmlns:a16="http://schemas.microsoft.com/office/drawing/2014/main" id="{3FB2A432-F648-A67E-A590-06CA0A6EA1F7}"/>
                </a:ext>
              </a:extLst>
            </p:cNvPr>
            <p:cNvSpPr/>
            <p:nvPr/>
          </p:nvSpPr>
          <p:spPr>
            <a:xfrm>
              <a:off x="1951838" y="2060617"/>
              <a:ext cx="3988591" cy="1799187"/>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E90DC0F4-5E9C-92A5-CABD-C0BC78A2B939}"/>
                </a:ext>
              </a:extLst>
            </p:cNvPr>
            <p:cNvSpPr txBox="1"/>
            <p:nvPr/>
          </p:nvSpPr>
          <p:spPr>
            <a:xfrm>
              <a:off x="2145640" y="2267173"/>
              <a:ext cx="3559714" cy="499632"/>
            </a:xfrm>
            <a:prstGeom prst="rect">
              <a:avLst/>
            </a:prstGeom>
            <a:noFill/>
          </p:spPr>
          <p:txBody>
            <a:bodyPr wrap="square" rtlCol="0">
              <a:spAutoFit/>
            </a:bodyPr>
            <a:lstStyle/>
            <a:p>
              <a:pPr algn="ctr"/>
              <a:r>
                <a:rPr lang="en-US" b="1" dirty="0">
                  <a:latin typeface="Inter" panose="02000503000000020004" pitchFamily="2" charset="0"/>
                  <a:ea typeface="Inter" panose="02000503000000020004" pitchFamily="2" charset="0"/>
                </a:rPr>
                <a:t>Autoregressive Model</a:t>
              </a:r>
            </a:p>
          </p:txBody>
        </p:sp>
        <p:sp>
          <p:nvSpPr>
            <p:cNvPr id="12" name="TextBox 11">
              <a:extLst>
                <a:ext uri="{FF2B5EF4-FFF2-40B4-BE49-F238E27FC236}">
                  <a16:creationId xmlns:a16="http://schemas.microsoft.com/office/drawing/2014/main" id="{E422E481-7812-FA66-7C11-18FF7A1826A0}"/>
                </a:ext>
              </a:extLst>
            </p:cNvPr>
            <p:cNvSpPr txBox="1"/>
            <p:nvPr/>
          </p:nvSpPr>
          <p:spPr>
            <a:xfrm>
              <a:off x="2145639" y="2666369"/>
              <a:ext cx="3559715" cy="1065708"/>
            </a:xfrm>
            <a:prstGeom prst="rect">
              <a:avLst/>
            </a:prstGeom>
            <a:noFill/>
          </p:spPr>
          <p:txBody>
            <a:bodyPr wrap="square" rtlCol="0">
              <a:spAutoFit/>
            </a:bodyPr>
            <a:lstStyle/>
            <a:p>
              <a:pPr algn="ctr">
                <a:lnSpc>
                  <a:spcPct val="150000"/>
                </a:lnSpc>
              </a:pPr>
              <a:r>
                <a:rPr lang="en-US" sz="1600" dirty="0">
                  <a:latin typeface="Inter"/>
                  <a:ea typeface="Inter" panose="02000503000000020004" pitchFamily="2" charset="0"/>
                </a:rPr>
                <a:t>Roo</a:t>
              </a:r>
              <a:r>
                <a:rPr lang="en-US" sz="1600" dirty="0">
                  <a:latin typeface="Inter"/>
                </a:rPr>
                <a:t>t Mean Squared Error: 4.12</a:t>
              </a:r>
            </a:p>
            <a:p>
              <a:pPr algn="ctr">
                <a:lnSpc>
                  <a:spcPct val="150000"/>
                </a:lnSpc>
              </a:pPr>
              <a:r>
                <a:rPr lang="en-US" sz="1600" dirty="0">
                  <a:latin typeface="Inter"/>
                </a:rPr>
                <a:t>Mean Absolute Error: 16.96</a:t>
              </a:r>
            </a:p>
          </p:txBody>
        </p:sp>
      </p:grpSp>
      <p:grpSp>
        <p:nvGrpSpPr>
          <p:cNvPr id="13" name="Group 12">
            <a:extLst>
              <a:ext uri="{FF2B5EF4-FFF2-40B4-BE49-F238E27FC236}">
                <a16:creationId xmlns:a16="http://schemas.microsoft.com/office/drawing/2014/main" id="{A9186709-E38B-DE5D-3F13-B685B08B1414}"/>
              </a:ext>
            </a:extLst>
          </p:cNvPr>
          <p:cNvGrpSpPr/>
          <p:nvPr/>
        </p:nvGrpSpPr>
        <p:grpSpPr>
          <a:xfrm>
            <a:off x="721929" y="5137962"/>
            <a:ext cx="3713923" cy="1329974"/>
            <a:chOff x="1951838" y="2060617"/>
            <a:chExt cx="3988591" cy="1799187"/>
          </a:xfrm>
        </p:grpSpPr>
        <p:sp>
          <p:nvSpPr>
            <p:cNvPr id="14" name="Rounded Rectangle 13">
              <a:extLst>
                <a:ext uri="{FF2B5EF4-FFF2-40B4-BE49-F238E27FC236}">
                  <a16:creationId xmlns:a16="http://schemas.microsoft.com/office/drawing/2014/main" id="{D41A9F26-3872-B750-C4D7-5383FFB129D5}"/>
                </a:ext>
              </a:extLst>
            </p:cNvPr>
            <p:cNvSpPr/>
            <p:nvPr/>
          </p:nvSpPr>
          <p:spPr>
            <a:xfrm>
              <a:off x="1951838" y="2060617"/>
              <a:ext cx="3988591" cy="1799187"/>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AFCD0D35-A722-301B-D7A7-FAED797B4DBB}"/>
                </a:ext>
              </a:extLst>
            </p:cNvPr>
            <p:cNvSpPr txBox="1"/>
            <p:nvPr/>
          </p:nvSpPr>
          <p:spPr>
            <a:xfrm>
              <a:off x="2145640" y="2267173"/>
              <a:ext cx="3559714" cy="499632"/>
            </a:xfrm>
            <a:prstGeom prst="rect">
              <a:avLst/>
            </a:prstGeom>
            <a:noFill/>
          </p:spPr>
          <p:txBody>
            <a:bodyPr wrap="square" rtlCol="0">
              <a:spAutoFit/>
            </a:bodyPr>
            <a:lstStyle/>
            <a:p>
              <a:pPr algn="ctr"/>
              <a:r>
                <a:rPr lang="en-US" b="1" dirty="0">
                  <a:latin typeface="Inter" panose="02000503000000020004" pitchFamily="2" charset="0"/>
                  <a:ea typeface="Inter" panose="02000503000000020004" pitchFamily="2" charset="0"/>
                </a:rPr>
                <a:t>Prophet (5-Day Horizon)</a:t>
              </a:r>
            </a:p>
          </p:txBody>
        </p:sp>
        <p:sp>
          <p:nvSpPr>
            <p:cNvPr id="16" name="TextBox 15">
              <a:extLst>
                <a:ext uri="{FF2B5EF4-FFF2-40B4-BE49-F238E27FC236}">
                  <a16:creationId xmlns:a16="http://schemas.microsoft.com/office/drawing/2014/main" id="{71AFF340-C5A0-B3BB-F4A7-D6375873731D}"/>
                </a:ext>
              </a:extLst>
            </p:cNvPr>
            <p:cNvSpPr txBox="1"/>
            <p:nvPr/>
          </p:nvSpPr>
          <p:spPr>
            <a:xfrm>
              <a:off x="2145639" y="2666369"/>
              <a:ext cx="3559715" cy="1065708"/>
            </a:xfrm>
            <a:prstGeom prst="rect">
              <a:avLst/>
            </a:prstGeom>
            <a:noFill/>
          </p:spPr>
          <p:txBody>
            <a:bodyPr wrap="square" rtlCol="0">
              <a:spAutoFit/>
            </a:bodyPr>
            <a:lstStyle/>
            <a:p>
              <a:pPr algn="ctr">
                <a:lnSpc>
                  <a:spcPct val="150000"/>
                </a:lnSpc>
              </a:pPr>
              <a:r>
                <a:rPr lang="en-US" sz="1600" dirty="0">
                  <a:latin typeface="Inter" panose="02000503000000020004" pitchFamily="2" charset="0"/>
                  <a:ea typeface="Inter" panose="02000503000000020004" pitchFamily="2" charset="0"/>
                </a:rPr>
                <a:t>Root Mean Squared Error: 13.66</a:t>
              </a:r>
            </a:p>
            <a:p>
              <a:pPr algn="ctr">
                <a:lnSpc>
                  <a:spcPct val="150000"/>
                </a:lnSpc>
              </a:pPr>
              <a:r>
                <a:rPr lang="en-US" sz="1600" dirty="0">
                  <a:latin typeface="Inter" panose="02000503000000020004" pitchFamily="2" charset="0"/>
                  <a:ea typeface="Inter" panose="02000503000000020004" pitchFamily="2" charset="0"/>
                </a:rPr>
                <a:t>Mean Absolute Error: 13.44</a:t>
              </a:r>
            </a:p>
          </p:txBody>
        </p:sp>
      </p:grpSp>
      <p:grpSp>
        <p:nvGrpSpPr>
          <p:cNvPr id="17" name="Group 16">
            <a:extLst>
              <a:ext uri="{FF2B5EF4-FFF2-40B4-BE49-F238E27FC236}">
                <a16:creationId xmlns:a16="http://schemas.microsoft.com/office/drawing/2014/main" id="{77AA7775-94D9-44A2-884C-A92DCE6AE12B}"/>
              </a:ext>
            </a:extLst>
          </p:cNvPr>
          <p:cNvGrpSpPr/>
          <p:nvPr/>
        </p:nvGrpSpPr>
        <p:grpSpPr>
          <a:xfrm>
            <a:off x="4792685" y="2128801"/>
            <a:ext cx="4498925" cy="4339135"/>
            <a:chOff x="1951838" y="2060617"/>
            <a:chExt cx="3988591" cy="1884239"/>
          </a:xfrm>
        </p:grpSpPr>
        <p:sp>
          <p:nvSpPr>
            <p:cNvPr id="18" name="Rounded Rectangle 17">
              <a:extLst>
                <a:ext uri="{FF2B5EF4-FFF2-40B4-BE49-F238E27FC236}">
                  <a16:creationId xmlns:a16="http://schemas.microsoft.com/office/drawing/2014/main" id="{8EE0EC35-9C4B-6EA9-041B-2772153B5851}"/>
                </a:ext>
              </a:extLst>
            </p:cNvPr>
            <p:cNvSpPr/>
            <p:nvPr/>
          </p:nvSpPr>
          <p:spPr>
            <a:xfrm>
              <a:off x="1951838" y="2060617"/>
              <a:ext cx="3988591" cy="1884239"/>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Inter" panose="02000503000000020004" pitchFamily="2" charset="0"/>
                <a:ea typeface="Inter" panose="02000503000000020004" pitchFamily="2" charset="0"/>
              </a:endParaRPr>
            </a:p>
          </p:txBody>
        </p:sp>
        <p:sp>
          <p:nvSpPr>
            <p:cNvPr id="19" name="TextBox 18">
              <a:extLst>
                <a:ext uri="{FF2B5EF4-FFF2-40B4-BE49-F238E27FC236}">
                  <a16:creationId xmlns:a16="http://schemas.microsoft.com/office/drawing/2014/main" id="{07DB75EE-029A-B59A-B2F5-587EC13379BB}"/>
                </a:ext>
              </a:extLst>
            </p:cNvPr>
            <p:cNvSpPr txBox="1"/>
            <p:nvPr/>
          </p:nvSpPr>
          <p:spPr>
            <a:xfrm>
              <a:off x="2145640" y="2222429"/>
              <a:ext cx="3559714" cy="307394"/>
            </a:xfrm>
            <a:prstGeom prst="rect">
              <a:avLst/>
            </a:prstGeom>
            <a:noFill/>
          </p:spPr>
          <p:txBody>
            <a:bodyPr wrap="square" rtlCol="0">
              <a:spAutoFit/>
            </a:bodyPr>
            <a:lstStyle/>
            <a:p>
              <a:pPr algn="ctr"/>
              <a:r>
                <a:rPr lang="en-US" sz="2000" b="1">
                  <a:latin typeface="Inter" panose="02000503000000020004" pitchFamily="2" charset="0"/>
                  <a:ea typeface="Inter" panose="02000503000000020004" pitchFamily="2" charset="0"/>
                </a:rPr>
                <a:t>Adjusted Geospatial Multivariate LSTM</a:t>
              </a:r>
            </a:p>
          </p:txBody>
        </p:sp>
        <p:sp>
          <p:nvSpPr>
            <p:cNvPr id="20" name="TextBox 19">
              <a:extLst>
                <a:ext uri="{FF2B5EF4-FFF2-40B4-BE49-F238E27FC236}">
                  <a16:creationId xmlns:a16="http://schemas.microsoft.com/office/drawing/2014/main" id="{86B77B2C-0AB7-B7CF-C6F4-F81274A3F678}"/>
                </a:ext>
              </a:extLst>
            </p:cNvPr>
            <p:cNvSpPr txBox="1"/>
            <p:nvPr/>
          </p:nvSpPr>
          <p:spPr>
            <a:xfrm>
              <a:off x="2145641" y="2559152"/>
              <a:ext cx="3729488" cy="1281980"/>
            </a:xfrm>
            <a:prstGeom prst="rect">
              <a:avLst/>
            </a:prstGeom>
            <a:noFill/>
          </p:spPr>
          <p:txBody>
            <a:bodyPr wrap="square" lIns="91440" tIns="45720" rIns="91440" bIns="45720" rtlCol="0" anchor="t">
              <a:spAutoFit/>
            </a:bodyPr>
            <a:lstStyle/>
            <a:p>
              <a:pPr algn="ctr">
                <a:lnSpc>
                  <a:spcPct val="150000"/>
                </a:lnSpc>
              </a:pPr>
              <a:r>
                <a:rPr lang="en-US" dirty="0">
                  <a:latin typeface="Inter"/>
                  <a:ea typeface="Inter" panose="02000503000000020004" pitchFamily="2" charset="0"/>
                </a:rPr>
                <a:t>Distortions Grouping:</a:t>
              </a:r>
              <a:endParaRPr lang="en-US" dirty="0"/>
            </a:p>
            <a:p>
              <a:pPr algn="ctr">
                <a:lnSpc>
                  <a:spcPct val="150000"/>
                </a:lnSpc>
              </a:pPr>
              <a:r>
                <a:rPr lang="en-US" dirty="0">
                  <a:latin typeface="Inter"/>
                  <a:ea typeface="Inter" panose="02000503000000020004" pitchFamily="2" charset="0"/>
                </a:rPr>
                <a:t>Root Mean Squared Error: 1.88</a:t>
              </a:r>
              <a:endParaRPr lang="en-US" dirty="0">
                <a:solidFill>
                  <a:srgbClr val="B5CEA8"/>
                </a:solidFill>
                <a:latin typeface="Calibri"/>
                <a:ea typeface="Inter" panose="02000503000000020004" pitchFamily="2" charset="0"/>
                <a:cs typeface="Calibri"/>
              </a:endParaRPr>
            </a:p>
            <a:p>
              <a:pPr algn="ctr">
                <a:lnSpc>
                  <a:spcPct val="150000"/>
                </a:lnSpc>
              </a:pPr>
              <a:r>
                <a:rPr lang="en-US" dirty="0">
                  <a:latin typeface="Inter"/>
                  <a:ea typeface="Inter" panose="02000503000000020004" pitchFamily="2" charset="0"/>
                </a:rPr>
                <a:t>Mean Absolute Error: 2.22</a:t>
              </a:r>
            </a:p>
            <a:p>
              <a:pPr algn="ctr">
                <a:lnSpc>
                  <a:spcPct val="150000"/>
                </a:lnSpc>
              </a:pPr>
              <a:endParaRPr lang="en-US" dirty="0">
                <a:solidFill>
                  <a:srgbClr val="232323"/>
                </a:solidFill>
                <a:latin typeface="Inter" panose="02000503000000020004" pitchFamily="2" charset="0"/>
                <a:cs typeface="Calibri"/>
              </a:endParaRPr>
            </a:p>
            <a:p>
              <a:pPr algn="ctr">
                <a:lnSpc>
                  <a:spcPct val="150000"/>
                </a:lnSpc>
              </a:pPr>
              <a:r>
                <a:rPr lang="en-US" dirty="0">
                  <a:latin typeface="Inter"/>
                  <a:ea typeface="Inter" panose="02000503000000020004" pitchFamily="2" charset="0"/>
                </a:rPr>
                <a:t>Correlation Grouping:</a:t>
              </a:r>
            </a:p>
            <a:p>
              <a:pPr algn="ctr">
                <a:lnSpc>
                  <a:spcPct val="150000"/>
                </a:lnSpc>
              </a:pPr>
              <a:r>
                <a:rPr lang="en-US" dirty="0">
                  <a:latin typeface="Inter"/>
                  <a:ea typeface="Inter" panose="02000503000000020004" pitchFamily="2" charset="0"/>
                </a:rPr>
                <a:t>Root Mean Squared Error: 1.88</a:t>
              </a:r>
            </a:p>
            <a:p>
              <a:pPr algn="ctr">
                <a:lnSpc>
                  <a:spcPct val="150000"/>
                </a:lnSpc>
              </a:pPr>
              <a:r>
                <a:rPr lang="en-US" dirty="0">
                  <a:latin typeface="Inter"/>
                  <a:ea typeface="Inter" panose="02000503000000020004" pitchFamily="2" charset="0"/>
                </a:rPr>
                <a:t>Mean Absolute Error: 1.96</a:t>
              </a:r>
            </a:p>
          </p:txBody>
        </p:sp>
      </p:grpSp>
      <p:sp>
        <p:nvSpPr>
          <p:cNvPr id="2" name="Slide Number Placeholder 1">
            <a:extLst>
              <a:ext uri="{FF2B5EF4-FFF2-40B4-BE49-F238E27FC236}">
                <a16:creationId xmlns:a16="http://schemas.microsoft.com/office/drawing/2014/main" id="{0A647608-A347-872C-B73F-3A3E9B0D5B15}"/>
              </a:ext>
            </a:extLst>
          </p:cNvPr>
          <p:cNvSpPr>
            <a:spLocks noGrp="1"/>
          </p:cNvSpPr>
          <p:nvPr>
            <p:ph type="sldNum" sz="quarter" idx="12"/>
          </p:nvPr>
        </p:nvSpPr>
        <p:spPr/>
        <p:txBody>
          <a:bodyPr/>
          <a:lstStyle/>
          <a:p>
            <a:fld id="{1C124324-E316-CD4B-A54C-8BA8F4717311}" type="slidenum">
              <a:rPr lang="en-US" smtClean="0"/>
              <a:t>35</a:t>
            </a:fld>
            <a:endParaRPr lang="en-US"/>
          </a:p>
        </p:txBody>
      </p:sp>
    </p:spTree>
    <p:extLst>
      <p:ext uri="{BB962C8B-B14F-4D97-AF65-F5344CB8AC3E}">
        <p14:creationId xmlns:p14="http://schemas.microsoft.com/office/powerpoint/2010/main" val="2387695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D464-40C5-738F-63D6-904F8CD231DD}"/>
              </a:ext>
            </a:extLst>
          </p:cNvPr>
          <p:cNvSpPr>
            <a:spLocks noGrp="1"/>
          </p:cNvSpPr>
          <p:nvPr>
            <p:ph type="title"/>
          </p:nvPr>
        </p:nvSpPr>
        <p:spPr/>
        <p:txBody>
          <a:bodyPr/>
          <a:lstStyle/>
          <a:p>
            <a:r>
              <a:rPr lang="en-US"/>
              <a:t>Final Product</a:t>
            </a:r>
          </a:p>
        </p:txBody>
      </p:sp>
      <p:sp>
        <p:nvSpPr>
          <p:cNvPr id="3" name="Text Placeholder 2">
            <a:extLst>
              <a:ext uri="{FF2B5EF4-FFF2-40B4-BE49-F238E27FC236}">
                <a16:creationId xmlns:a16="http://schemas.microsoft.com/office/drawing/2014/main" id="{88F6B1AA-BA93-909C-914C-0B831FCCDD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4C888B-8A9D-496D-9D71-13B624140AFA}"/>
              </a:ext>
            </a:extLst>
          </p:cNvPr>
          <p:cNvSpPr>
            <a:spLocks noGrp="1"/>
          </p:cNvSpPr>
          <p:nvPr>
            <p:ph type="sldNum" sz="quarter" idx="12"/>
          </p:nvPr>
        </p:nvSpPr>
        <p:spPr/>
        <p:txBody>
          <a:bodyPr/>
          <a:lstStyle/>
          <a:p>
            <a:fld id="{1C124324-E316-CD4B-A54C-8BA8F4717311}" type="slidenum">
              <a:rPr lang="en-US" smtClean="0"/>
              <a:t>36</a:t>
            </a:fld>
            <a:endParaRPr lang="en-US"/>
          </a:p>
        </p:txBody>
      </p:sp>
    </p:spTree>
    <p:extLst>
      <p:ext uri="{BB962C8B-B14F-4D97-AF65-F5344CB8AC3E}">
        <p14:creationId xmlns:p14="http://schemas.microsoft.com/office/powerpoint/2010/main" val="2637206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RBC's Borealis AI's Lets Solve It: Shelter Sight Demo">
            <a:hlinkClick r:id="" action="ppaction://media"/>
            <a:extLst>
              <a:ext uri="{FF2B5EF4-FFF2-40B4-BE49-F238E27FC236}">
                <a16:creationId xmlns:a16="http://schemas.microsoft.com/office/drawing/2014/main" id="{D77A85CE-A912-1500-692C-28D2578350EF}"/>
              </a:ext>
            </a:extLst>
          </p:cNvPr>
          <p:cNvPicPr>
            <a:picLocks noRot="1" noChangeAspect="1"/>
          </p:cNvPicPr>
          <p:nvPr>
            <a:videoFile r:link="rId1"/>
          </p:nvPr>
        </p:nvPicPr>
        <p:blipFill>
          <a:blip r:embed="rId4"/>
          <a:stretch>
            <a:fillRect/>
          </a:stretch>
        </p:blipFill>
        <p:spPr>
          <a:xfrm>
            <a:off x="1791758" y="1320800"/>
            <a:ext cx="8599488" cy="4861983"/>
          </a:xfrm>
          <a:prstGeom prst="rect">
            <a:avLst/>
          </a:prstGeom>
        </p:spPr>
      </p:pic>
      <p:sp>
        <p:nvSpPr>
          <p:cNvPr id="2" name="Slide Number Placeholder 1">
            <a:extLst>
              <a:ext uri="{FF2B5EF4-FFF2-40B4-BE49-F238E27FC236}">
                <a16:creationId xmlns:a16="http://schemas.microsoft.com/office/drawing/2014/main" id="{AE5D95D3-758F-C2EA-A5B1-59D588992876}"/>
              </a:ext>
            </a:extLst>
          </p:cNvPr>
          <p:cNvSpPr>
            <a:spLocks noGrp="1"/>
          </p:cNvSpPr>
          <p:nvPr>
            <p:ph type="sldNum" sz="quarter" idx="12"/>
          </p:nvPr>
        </p:nvSpPr>
        <p:spPr/>
        <p:txBody>
          <a:bodyPr/>
          <a:lstStyle/>
          <a:p>
            <a:fld id="{1C124324-E316-CD4B-A54C-8BA8F4717311}" type="slidenum">
              <a:rPr lang="en-US" smtClean="0"/>
              <a:t>37</a:t>
            </a:fld>
            <a:endParaRPr lang="en-US"/>
          </a:p>
        </p:txBody>
      </p:sp>
    </p:spTree>
    <p:extLst>
      <p:ext uri="{BB962C8B-B14F-4D97-AF65-F5344CB8AC3E}">
        <p14:creationId xmlns:p14="http://schemas.microsoft.com/office/powerpoint/2010/main" val="1967218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D464-40C5-738F-63D6-904F8CD231DD}"/>
              </a:ext>
            </a:extLst>
          </p:cNvPr>
          <p:cNvSpPr>
            <a:spLocks noGrp="1"/>
          </p:cNvSpPr>
          <p:nvPr>
            <p:ph type="title"/>
          </p:nvPr>
        </p:nvSpPr>
        <p:spPr/>
        <p:txBody>
          <a:bodyPr/>
          <a:lstStyle/>
          <a:p>
            <a:r>
              <a:rPr lang="en-US"/>
              <a:t>Discussion</a:t>
            </a:r>
          </a:p>
        </p:txBody>
      </p:sp>
      <p:sp>
        <p:nvSpPr>
          <p:cNvPr id="3" name="Text Placeholder 2">
            <a:extLst>
              <a:ext uri="{FF2B5EF4-FFF2-40B4-BE49-F238E27FC236}">
                <a16:creationId xmlns:a16="http://schemas.microsoft.com/office/drawing/2014/main" id="{88F6B1AA-BA93-909C-914C-0B831FCCDDF2}"/>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FFC23EC-DDFF-E35F-C643-1CF28F91BCAE}"/>
              </a:ext>
            </a:extLst>
          </p:cNvPr>
          <p:cNvPicPr>
            <a:picLocks noChangeAspect="1"/>
          </p:cNvPicPr>
          <p:nvPr/>
        </p:nvPicPr>
        <p:blipFill>
          <a:blip r:embed="rId3"/>
          <a:stretch>
            <a:fillRect/>
          </a:stretch>
        </p:blipFill>
        <p:spPr>
          <a:xfrm>
            <a:off x="7867650" y="2477462"/>
            <a:ext cx="3479800" cy="3479800"/>
          </a:xfrm>
          <a:prstGeom prst="rect">
            <a:avLst/>
          </a:prstGeom>
        </p:spPr>
      </p:pic>
      <p:sp>
        <p:nvSpPr>
          <p:cNvPr id="5" name="Slide Number Placeholder 4">
            <a:extLst>
              <a:ext uri="{FF2B5EF4-FFF2-40B4-BE49-F238E27FC236}">
                <a16:creationId xmlns:a16="http://schemas.microsoft.com/office/drawing/2014/main" id="{4A3F37A9-04BF-517C-10F4-8764C6820EE1}"/>
              </a:ext>
            </a:extLst>
          </p:cNvPr>
          <p:cNvSpPr>
            <a:spLocks noGrp="1"/>
          </p:cNvSpPr>
          <p:nvPr>
            <p:ph type="sldNum" sz="quarter" idx="12"/>
          </p:nvPr>
        </p:nvSpPr>
        <p:spPr/>
        <p:txBody>
          <a:bodyPr/>
          <a:lstStyle/>
          <a:p>
            <a:fld id="{1C124324-E316-CD4B-A54C-8BA8F4717311}" type="slidenum">
              <a:rPr lang="en-US" smtClean="0"/>
              <a:t>38</a:t>
            </a:fld>
            <a:endParaRPr lang="en-US"/>
          </a:p>
        </p:txBody>
      </p:sp>
    </p:spTree>
    <p:extLst>
      <p:ext uri="{BB962C8B-B14F-4D97-AF65-F5344CB8AC3E}">
        <p14:creationId xmlns:p14="http://schemas.microsoft.com/office/powerpoint/2010/main" val="3234783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45448-D00C-85D2-5E0E-25F4C880B36A}"/>
              </a:ext>
            </a:extLst>
          </p:cNvPr>
          <p:cNvSpPr>
            <a:spLocks noGrp="1"/>
          </p:cNvSpPr>
          <p:nvPr>
            <p:ph type="title"/>
          </p:nvPr>
        </p:nvSpPr>
        <p:spPr/>
        <p:txBody>
          <a:bodyPr/>
          <a:lstStyle/>
          <a:p>
            <a:r>
              <a:rPr lang="en-US"/>
              <a:t>Accomplishments and Learnings</a:t>
            </a:r>
          </a:p>
        </p:txBody>
      </p:sp>
      <p:sp>
        <p:nvSpPr>
          <p:cNvPr id="3" name="Text Placeholder 2">
            <a:extLst>
              <a:ext uri="{FF2B5EF4-FFF2-40B4-BE49-F238E27FC236}">
                <a16:creationId xmlns:a16="http://schemas.microsoft.com/office/drawing/2014/main" id="{8D849E2C-4F7E-1890-2397-A919ED7F6FCC}"/>
              </a:ext>
            </a:extLst>
          </p:cNvPr>
          <p:cNvSpPr>
            <a:spLocks noGrp="1"/>
          </p:cNvSpPr>
          <p:nvPr>
            <p:ph type="body" idx="1"/>
          </p:nvPr>
        </p:nvSpPr>
        <p:spPr>
          <a:xfrm>
            <a:off x="1022669" y="2477785"/>
            <a:ext cx="3521350" cy="1127677"/>
          </a:xfrm>
        </p:spPr>
        <p:txBody>
          <a:bodyPr anchor="ctr">
            <a:normAutofit/>
          </a:bodyPr>
          <a:lstStyle/>
          <a:p>
            <a:pPr algn="ctr">
              <a:lnSpc>
                <a:spcPct val="100000"/>
              </a:lnSpc>
            </a:pPr>
            <a:r>
              <a:rPr lang="en-US" sz="2200"/>
              <a:t>Application of Academic Knowledge </a:t>
            </a:r>
          </a:p>
        </p:txBody>
      </p:sp>
      <p:sp>
        <p:nvSpPr>
          <p:cNvPr id="8" name="Rounded Rectangle 7">
            <a:extLst>
              <a:ext uri="{FF2B5EF4-FFF2-40B4-BE49-F238E27FC236}">
                <a16:creationId xmlns:a16="http://schemas.microsoft.com/office/drawing/2014/main" id="{AB89F954-659D-FF6C-B1D3-8C9542963316}"/>
              </a:ext>
            </a:extLst>
          </p:cNvPr>
          <p:cNvSpPr/>
          <p:nvPr/>
        </p:nvSpPr>
        <p:spPr>
          <a:xfrm>
            <a:off x="734601" y="2193053"/>
            <a:ext cx="4091950" cy="3694399"/>
          </a:xfrm>
          <a:prstGeom prst="roundRect">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11" name="Rounded Rectangle 10">
            <a:extLst>
              <a:ext uri="{FF2B5EF4-FFF2-40B4-BE49-F238E27FC236}">
                <a16:creationId xmlns:a16="http://schemas.microsoft.com/office/drawing/2014/main" id="{27A148CC-3830-6DA7-CC30-397EEE9C197B}"/>
              </a:ext>
            </a:extLst>
          </p:cNvPr>
          <p:cNvSpPr/>
          <p:nvPr/>
        </p:nvSpPr>
        <p:spPr>
          <a:xfrm>
            <a:off x="5114619" y="2193054"/>
            <a:ext cx="4091950" cy="3694398"/>
          </a:xfrm>
          <a:prstGeom prst="roundRect">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5" name="Text Placeholder 2">
            <a:extLst>
              <a:ext uri="{FF2B5EF4-FFF2-40B4-BE49-F238E27FC236}">
                <a16:creationId xmlns:a16="http://schemas.microsoft.com/office/drawing/2014/main" id="{BB5F20DF-7097-D87F-5650-6C03348472A5}"/>
              </a:ext>
            </a:extLst>
          </p:cNvPr>
          <p:cNvSpPr txBox="1">
            <a:spLocks/>
          </p:cNvSpPr>
          <p:nvPr/>
        </p:nvSpPr>
        <p:spPr>
          <a:xfrm>
            <a:off x="1019901" y="3611162"/>
            <a:ext cx="3521350" cy="1763308"/>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000"/>
              </a:spcBef>
              <a:buFont typeface="Arial" panose="020B0604020202020204" pitchFamily="34" charset="0"/>
              <a:buNone/>
              <a:defRPr sz="2400" b="1" i="0" kern="1200">
                <a:solidFill>
                  <a:schemeClr val="tx1"/>
                </a:solidFill>
                <a:latin typeface="Inter ExtraLight" panose="02000503000000020004" pitchFamily="2" charset="0"/>
                <a:ea typeface="Inter ExtraLight" panose="02000503000000020004" pitchFamily="2" charset="0"/>
                <a:cs typeface="+mn-cs"/>
              </a:defRPr>
            </a:lvl1pPr>
            <a:lvl2pPr marL="457200" indent="0" algn="l" defTabSz="914400" rtl="0" eaLnBrk="1" latinLnBrk="0" hangingPunct="1">
              <a:lnSpc>
                <a:spcPct val="150000"/>
              </a:lnSpc>
              <a:spcBef>
                <a:spcPts val="500"/>
              </a:spcBef>
              <a:buFont typeface="Arial" panose="020B0604020202020204" pitchFamily="34" charset="0"/>
              <a:buNone/>
              <a:tabLst/>
              <a:defRPr sz="2000" b="1" i="0" kern="1200">
                <a:solidFill>
                  <a:schemeClr val="accent1"/>
                </a:solidFill>
                <a:latin typeface="Inter Light" panose="02000503000000020004" pitchFamily="2" charset="0"/>
                <a:ea typeface="Inter Light" panose="02000503000000020004" pitchFamily="2" charset="0"/>
                <a:cs typeface="+mn-cs"/>
              </a:defRPr>
            </a:lvl2pPr>
            <a:lvl3pPr marL="914400" indent="0" algn="l" defTabSz="914400" rtl="0" eaLnBrk="1" latinLnBrk="0" hangingPunct="1">
              <a:lnSpc>
                <a:spcPct val="150000"/>
              </a:lnSpc>
              <a:spcBef>
                <a:spcPts val="500"/>
              </a:spcBef>
              <a:buFont typeface="Arial" panose="020B0604020202020204" pitchFamily="34" charset="0"/>
              <a:buNone/>
              <a:tabLst/>
              <a:defRPr sz="1800" b="1" i="0" kern="1200">
                <a:solidFill>
                  <a:schemeClr val="accent1"/>
                </a:solidFill>
                <a:latin typeface="Inter SemiBold" panose="02000503000000020004" pitchFamily="2" charset="0"/>
                <a:ea typeface="Inter SemiBold" panose="02000503000000020004" pitchFamily="2" charset="0"/>
                <a:cs typeface="+mn-cs"/>
              </a:defRPr>
            </a:lvl3pPr>
            <a:lvl4pPr marL="1371600" indent="0" algn="l" defTabSz="914400" rtl="0" eaLnBrk="1" latinLnBrk="0" hangingPunct="1">
              <a:lnSpc>
                <a:spcPct val="150000"/>
              </a:lnSpc>
              <a:spcBef>
                <a:spcPts val="500"/>
              </a:spcBef>
              <a:buFont typeface="Arial" panose="020B0604020202020204" pitchFamily="34" charset="0"/>
              <a:buNone/>
              <a:tabLst/>
              <a:defRPr sz="1600" b="1" i="0" kern="1200">
                <a:solidFill>
                  <a:schemeClr val="tx1"/>
                </a:solidFill>
                <a:latin typeface="Inter Light" panose="02000503000000020004" pitchFamily="2" charset="0"/>
                <a:ea typeface="Inter Light" panose="02000503000000020004" pitchFamily="2" charset="0"/>
                <a:cs typeface="+mn-cs"/>
              </a:defRPr>
            </a:lvl4pPr>
            <a:lvl5pPr marL="1828800" indent="0" algn="l" defTabSz="914400" rtl="0" eaLnBrk="1" latinLnBrk="0" hangingPunct="1">
              <a:lnSpc>
                <a:spcPct val="150000"/>
              </a:lnSpc>
              <a:spcBef>
                <a:spcPts val="500"/>
              </a:spcBef>
              <a:buClr>
                <a:schemeClr val="accent1"/>
              </a:buClr>
              <a:buFont typeface="System Font Regular"/>
              <a:buNone/>
              <a:tabLst/>
              <a:defRPr sz="1600" b="1" i="0" kern="1200">
                <a:solidFill>
                  <a:schemeClr val="tx1"/>
                </a:solidFill>
                <a:latin typeface="Inter Light" panose="02000503000000020004" pitchFamily="2" charset="0"/>
                <a:ea typeface="Inter Light" panose="02000503000000020004" pitchFamily="2" charset="0"/>
                <a:cs typeface="+mn-cs"/>
              </a:defRPr>
            </a:lvl5pPr>
            <a:lvl6pPr marL="2286000" indent="0" algn="l" defTabSz="914400" rtl="0" eaLnBrk="1" latinLnBrk="0" hangingPunct="1">
              <a:lnSpc>
                <a:spcPct val="150000"/>
              </a:lnSpc>
              <a:spcBef>
                <a:spcPts val="500"/>
              </a:spcBef>
              <a:buClr>
                <a:schemeClr val="accent2"/>
              </a:buClr>
              <a:buFont typeface="System Font Regular"/>
              <a:buNone/>
              <a:tabLst/>
              <a:defRPr sz="1600" b="1" kern="1200">
                <a:solidFill>
                  <a:schemeClr val="tx1"/>
                </a:solidFill>
                <a:latin typeface="Inter" panose="02000503000000020004" pitchFamily="2" charset="0"/>
                <a:ea typeface="Inter" panose="02000503000000020004" pitchFamily="2" charset="0"/>
                <a:cs typeface="+mn-cs"/>
              </a:defRPr>
            </a:lvl6pPr>
            <a:lvl7pPr marL="2743200" indent="0" algn="l" defTabSz="914400" rtl="0" eaLnBrk="1" latinLnBrk="0" hangingPunct="1">
              <a:lnSpc>
                <a:spcPct val="150000"/>
              </a:lnSpc>
              <a:spcBef>
                <a:spcPts val="500"/>
              </a:spcBef>
              <a:buFont typeface="Arial" panose="020B0604020202020204" pitchFamily="34" charset="0"/>
              <a:buNone/>
              <a:tabLst/>
              <a:defRPr sz="1600" b="1" kern="1200">
                <a:solidFill>
                  <a:schemeClr val="tx2"/>
                </a:solidFill>
                <a:latin typeface="Inter" panose="02000503000000020004" pitchFamily="2" charset="0"/>
                <a:ea typeface="Inter" panose="02000503000000020004" pitchFamily="2" charset="0"/>
                <a:cs typeface="+mn-cs"/>
              </a:defRPr>
            </a:lvl7pPr>
            <a:lvl8pPr marL="3200400" indent="0" algn="l" defTabSz="914400" rtl="0" eaLnBrk="1" latinLnBrk="0" hangingPunct="1">
              <a:lnSpc>
                <a:spcPct val="150000"/>
              </a:lnSpc>
              <a:spcBef>
                <a:spcPts val="500"/>
              </a:spcBef>
              <a:buFont typeface="Arial" panose="020B0604020202020204" pitchFamily="34" charset="0"/>
              <a:buNone/>
              <a:tabLst/>
              <a:defRPr sz="1600" b="1" kern="1200">
                <a:solidFill>
                  <a:schemeClr val="tx1"/>
                </a:solidFill>
                <a:latin typeface="Inter" panose="02000503000000020004" pitchFamily="2" charset="0"/>
                <a:ea typeface="Inter" panose="02000503000000020004" pitchFamily="2" charset="0"/>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CA" sz="1800" b="0" u="none" strike="noStrike" dirty="0">
                <a:solidFill>
                  <a:srgbClr val="0D0D0D"/>
                </a:solidFill>
                <a:effectLst/>
                <a:latin typeface="Inter Thin" panose="02000503000000020004" pitchFamily="2" charset="0"/>
                <a:ea typeface="Inter Thin" panose="02000503000000020004" pitchFamily="2" charset="0"/>
              </a:rPr>
              <a:t>Successfully transitioned theoretical knowledge from an academic setting to solve real-life challenges.</a:t>
            </a:r>
            <a:endParaRPr lang="en-US" sz="1800" b="0" dirty="0">
              <a:latin typeface="Inter Thin" panose="02000503000000020004" pitchFamily="2" charset="0"/>
              <a:ea typeface="Inter Thin" panose="02000503000000020004" pitchFamily="2" charset="0"/>
            </a:endParaRPr>
          </a:p>
        </p:txBody>
      </p:sp>
      <p:sp>
        <p:nvSpPr>
          <p:cNvPr id="7" name="Text Placeholder 2">
            <a:extLst>
              <a:ext uri="{FF2B5EF4-FFF2-40B4-BE49-F238E27FC236}">
                <a16:creationId xmlns:a16="http://schemas.microsoft.com/office/drawing/2014/main" id="{87F856E9-DB35-C948-1C28-2FD1B4CCA776}"/>
              </a:ext>
            </a:extLst>
          </p:cNvPr>
          <p:cNvSpPr txBox="1">
            <a:spLocks/>
          </p:cNvSpPr>
          <p:nvPr/>
        </p:nvSpPr>
        <p:spPr>
          <a:xfrm>
            <a:off x="5410185" y="2511558"/>
            <a:ext cx="3521350" cy="1127677"/>
          </a:xfrm>
          <a:prstGeom prst="rect">
            <a:avLst/>
          </a:prstGeom>
        </p:spPr>
        <p:txBody>
          <a:bodyPr vert="horz" lIns="91440" tIns="45720" rIns="91440" bIns="45720" rtlCol="0" anchor="ctr">
            <a:normAutofit/>
          </a:bodyPr>
          <a:lstStyle>
            <a:lvl1pPr marL="0" indent="0" algn="l" defTabSz="914400" rtl="0" eaLnBrk="1" latinLnBrk="0" hangingPunct="1">
              <a:lnSpc>
                <a:spcPct val="150000"/>
              </a:lnSpc>
              <a:spcBef>
                <a:spcPts val="1000"/>
              </a:spcBef>
              <a:buFont typeface="Arial" panose="020B0604020202020204" pitchFamily="34" charset="0"/>
              <a:buNone/>
              <a:defRPr sz="2400" b="1" i="0" kern="1200">
                <a:solidFill>
                  <a:schemeClr val="tx1"/>
                </a:solidFill>
                <a:latin typeface="Inter ExtraLight" panose="02000503000000020004" pitchFamily="2" charset="0"/>
                <a:ea typeface="Inter ExtraLight" panose="02000503000000020004" pitchFamily="2" charset="0"/>
                <a:cs typeface="+mn-cs"/>
              </a:defRPr>
            </a:lvl1pPr>
            <a:lvl2pPr marL="457200" indent="0" algn="l" defTabSz="914400" rtl="0" eaLnBrk="1" latinLnBrk="0" hangingPunct="1">
              <a:lnSpc>
                <a:spcPct val="150000"/>
              </a:lnSpc>
              <a:spcBef>
                <a:spcPts val="500"/>
              </a:spcBef>
              <a:buFont typeface="Arial" panose="020B0604020202020204" pitchFamily="34" charset="0"/>
              <a:buNone/>
              <a:tabLst/>
              <a:defRPr sz="2000" b="1" i="0" kern="1200">
                <a:solidFill>
                  <a:schemeClr val="accent1"/>
                </a:solidFill>
                <a:latin typeface="Inter Light" panose="02000503000000020004" pitchFamily="2" charset="0"/>
                <a:ea typeface="Inter Light" panose="02000503000000020004" pitchFamily="2" charset="0"/>
                <a:cs typeface="+mn-cs"/>
              </a:defRPr>
            </a:lvl2pPr>
            <a:lvl3pPr marL="914400" indent="0" algn="l" defTabSz="914400" rtl="0" eaLnBrk="1" latinLnBrk="0" hangingPunct="1">
              <a:lnSpc>
                <a:spcPct val="150000"/>
              </a:lnSpc>
              <a:spcBef>
                <a:spcPts val="500"/>
              </a:spcBef>
              <a:buFont typeface="Arial" panose="020B0604020202020204" pitchFamily="34" charset="0"/>
              <a:buNone/>
              <a:tabLst/>
              <a:defRPr sz="1800" b="1" i="0" kern="1200">
                <a:solidFill>
                  <a:schemeClr val="accent1"/>
                </a:solidFill>
                <a:latin typeface="Inter SemiBold" panose="02000503000000020004" pitchFamily="2" charset="0"/>
                <a:ea typeface="Inter SemiBold" panose="02000503000000020004" pitchFamily="2" charset="0"/>
                <a:cs typeface="+mn-cs"/>
              </a:defRPr>
            </a:lvl3pPr>
            <a:lvl4pPr marL="1371600" indent="0" algn="l" defTabSz="914400" rtl="0" eaLnBrk="1" latinLnBrk="0" hangingPunct="1">
              <a:lnSpc>
                <a:spcPct val="150000"/>
              </a:lnSpc>
              <a:spcBef>
                <a:spcPts val="500"/>
              </a:spcBef>
              <a:buFont typeface="Arial" panose="020B0604020202020204" pitchFamily="34" charset="0"/>
              <a:buNone/>
              <a:tabLst/>
              <a:defRPr sz="1600" b="1" i="0" kern="1200">
                <a:solidFill>
                  <a:schemeClr val="tx1"/>
                </a:solidFill>
                <a:latin typeface="Inter Light" panose="02000503000000020004" pitchFamily="2" charset="0"/>
                <a:ea typeface="Inter Light" panose="02000503000000020004" pitchFamily="2" charset="0"/>
                <a:cs typeface="+mn-cs"/>
              </a:defRPr>
            </a:lvl4pPr>
            <a:lvl5pPr marL="1828800" indent="0" algn="l" defTabSz="914400" rtl="0" eaLnBrk="1" latinLnBrk="0" hangingPunct="1">
              <a:lnSpc>
                <a:spcPct val="150000"/>
              </a:lnSpc>
              <a:spcBef>
                <a:spcPts val="500"/>
              </a:spcBef>
              <a:buClr>
                <a:schemeClr val="accent1"/>
              </a:buClr>
              <a:buFont typeface="System Font Regular"/>
              <a:buNone/>
              <a:tabLst/>
              <a:defRPr sz="1600" b="1" i="0" kern="1200">
                <a:solidFill>
                  <a:schemeClr val="tx1"/>
                </a:solidFill>
                <a:latin typeface="Inter Light" panose="02000503000000020004" pitchFamily="2" charset="0"/>
                <a:ea typeface="Inter Light" panose="02000503000000020004" pitchFamily="2" charset="0"/>
                <a:cs typeface="+mn-cs"/>
              </a:defRPr>
            </a:lvl5pPr>
            <a:lvl6pPr marL="2286000" indent="0" algn="l" defTabSz="914400" rtl="0" eaLnBrk="1" latinLnBrk="0" hangingPunct="1">
              <a:lnSpc>
                <a:spcPct val="150000"/>
              </a:lnSpc>
              <a:spcBef>
                <a:spcPts val="500"/>
              </a:spcBef>
              <a:buClr>
                <a:schemeClr val="accent2"/>
              </a:buClr>
              <a:buFont typeface="System Font Regular"/>
              <a:buNone/>
              <a:tabLst/>
              <a:defRPr sz="1600" b="1" kern="1200">
                <a:solidFill>
                  <a:schemeClr val="tx1"/>
                </a:solidFill>
                <a:latin typeface="Inter" panose="02000503000000020004" pitchFamily="2" charset="0"/>
                <a:ea typeface="Inter" panose="02000503000000020004" pitchFamily="2" charset="0"/>
                <a:cs typeface="+mn-cs"/>
              </a:defRPr>
            </a:lvl6pPr>
            <a:lvl7pPr marL="2743200" indent="0" algn="l" defTabSz="914400" rtl="0" eaLnBrk="1" latinLnBrk="0" hangingPunct="1">
              <a:lnSpc>
                <a:spcPct val="150000"/>
              </a:lnSpc>
              <a:spcBef>
                <a:spcPts val="500"/>
              </a:spcBef>
              <a:buFont typeface="Arial" panose="020B0604020202020204" pitchFamily="34" charset="0"/>
              <a:buNone/>
              <a:tabLst/>
              <a:defRPr sz="1600" b="1" kern="1200">
                <a:solidFill>
                  <a:schemeClr val="tx2"/>
                </a:solidFill>
                <a:latin typeface="Inter" panose="02000503000000020004" pitchFamily="2" charset="0"/>
                <a:ea typeface="Inter" panose="02000503000000020004" pitchFamily="2" charset="0"/>
                <a:cs typeface="+mn-cs"/>
              </a:defRPr>
            </a:lvl7pPr>
            <a:lvl8pPr marL="3200400" indent="0" algn="l" defTabSz="914400" rtl="0" eaLnBrk="1" latinLnBrk="0" hangingPunct="1">
              <a:lnSpc>
                <a:spcPct val="150000"/>
              </a:lnSpc>
              <a:spcBef>
                <a:spcPts val="500"/>
              </a:spcBef>
              <a:buFont typeface="Arial" panose="020B0604020202020204" pitchFamily="34" charset="0"/>
              <a:buNone/>
              <a:tabLst/>
              <a:defRPr sz="1600" b="1" kern="1200">
                <a:solidFill>
                  <a:schemeClr val="tx1"/>
                </a:solidFill>
                <a:latin typeface="Inter" panose="02000503000000020004" pitchFamily="2" charset="0"/>
                <a:ea typeface="Inter" panose="02000503000000020004" pitchFamily="2" charset="0"/>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lnSpc>
                <a:spcPct val="100000"/>
              </a:lnSpc>
            </a:pPr>
            <a:r>
              <a:rPr lang="en-US" sz="2200"/>
              <a:t>Advancing Technical Skills</a:t>
            </a:r>
          </a:p>
        </p:txBody>
      </p:sp>
      <p:sp>
        <p:nvSpPr>
          <p:cNvPr id="12" name="Text Placeholder 2">
            <a:extLst>
              <a:ext uri="{FF2B5EF4-FFF2-40B4-BE49-F238E27FC236}">
                <a16:creationId xmlns:a16="http://schemas.microsoft.com/office/drawing/2014/main" id="{6AA695C3-2274-88CD-ED8E-E33516F531F2}"/>
              </a:ext>
            </a:extLst>
          </p:cNvPr>
          <p:cNvSpPr txBox="1">
            <a:spLocks/>
          </p:cNvSpPr>
          <p:nvPr/>
        </p:nvSpPr>
        <p:spPr>
          <a:xfrm>
            <a:off x="5407417" y="3644935"/>
            <a:ext cx="3521350" cy="1763308"/>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000"/>
              </a:spcBef>
              <a:buFont typeface="Arial" panose="020B0604020202020204" pitchFamily="34" charset="0"/>
              <a:buNone/>
              <a:defRPr sz="2400" b="1" i="0" kern="1200">
                <a:solidFill>
                  <a:schemeClr val="tx1"/>
                </a:solidFill>
                <a:latin typeface="Inter ExtraLight" panose="02000503000000020004" pitchFamily="2" charset="0"/>
                <a:ea typeface="Inter ExtraLight" panose="02000503000000020004" pitchFamily="2" charset="0"/>
                <a:cs typeface="+mn-cs"/>
              </a:defRPr>
            </a:lvl1pPr>
            <a:lvl2pPr marL="457200" indent="0" algn="l" defTabSz="914400" rtl="0" eaLnBrk="1" latinLnBrk="0" hangingPunct="1">
              <a:lnSpc>
                <a:spcPct val="150000"/>
              </a:lnSpc>
              <a:spcBef>
                <a:spcPts val="500"/>
              </a:spcBef>
              <a:buFont typeface="Arial" panose="020B0604020202020204" pitchFamily="34" charset="0"/>
              <a:buNone/>
              <a:tabLst/>
              <a:defRPr sz="2000" b="1" i="0" kern="1200">
                <a:solidFill>
                  <a:schemeClr val="accent1"/>
                </a:solidFill>
                <a:latin typeface="Inter Light" panose="02000503000000020004" pitchFamily="2" charset="0"/>
                <a:ea typeface="Inter Light" panose="02000503000000020004" pitchFamily="2" charset="0"/>
                <a:cs typeface="+mn-cs"/>
              </a:defRPr>
            </a:lvl2pPr>
            <a:lvl3pPr marL="914400" indent="0" algn="l" defTabSz="914400" rtl="0" eaLnBrk="1" latinLnBrk="0" hangingPunct="1">
              <a:lnSpc>
                <a:spcPct val="150000"/>
              </a:lnSpc>
              <a:spcBef>
                <a:spcPts val="500"/>
              </a:spcBef>
              <a:buFont typeface="Arial" panose="020B0604020202020204" pitchFamily="34" charset="0"/>
              <a:buNone/>
              <a:tabLst/>
              <a:defRPr sz="1800" b="1" i="0" kern="1200">
                <a:solidFill>
                  <a:schemeClr val="accent1"/>
                </a:solidFill>
                <a:latin typeface="Inter SemiBold" panose="02000503000000020004" pitchFamily="2" charset="0"/>
                <a:ea typeface="Inter SemiBold" panose="02000503000000020004" pitchFamily="2" charset="0"/>
                <a:cs typeface="+mn-cs"/>
              </a:defRPr>
            </a:lvl3pPr>
            <a:lvl4pPr marL="1371600" indent="0" algn="l" defTabSz="914400" rtl="0" eaLnBrk="1" latinLnBrk="0" hangingPunct="1">
              <a:lnSpc>
                <a:spcPct val="150000"/>
              </a:lnSpc>
              <a:spcBef>
                <a:spcPts val="500"/>
              </a:spcBef>
              <a:buFont typeface="Arial" panose="020B0604020202020204" pitchFamily="34" charset="0"/>
              <a:buNone/>
              <a:tabLst/>
              <a:defRPr sz="1600" b="1" i="0" kern="1200">
                <a:solidFill>
                  <a:schemeClr val="tx1"/>
                </a:solidFill>
                <a:latin typeface="Inter Light" panose="02000503000000020004" pitchFamily="2" charset="0"/>
                <a:ea typeface="Inter Light" panose="02000503000000020004" pitchFamily="2" charset="0"/>
                <a:cs typeface="+mn-cs"/>
              </a:defRPr>
            </a:lvl4pPr>
            <a:lvl5pPr marL="1828800" indent="0" algn="l" defTabSz="914400" rtl="0" eaLnBrk="1" latinLnBrk="0" hangingPunct="1">
              <a:lnSpc>
                <a:spcPct val="150000"/>
              </a:lnSpc>
              <a:spcBef>
                <a:spcPts val="500"/>
              </a:spcBef>
              <a:buClr>
                <a:schemeClr val="accent1"/>
              </a:buClr>
              <a:buFont typeface="System Font Regular"/>
              <a:buNone/>
              <a:tabLst/>
              <a:defRPr sz="1600" b="1" i="0" kern="1200">
                <a:solidFill>
                  <a:schemeClr val="tx1"/>
                </a:solidFill>
                <a:latin typeface="Inter Light" panose="02000503000000020004" pitchFamily="2" charset="0"/>
                <a:ea typeface="Inter Light" panose="02000503000000020004" pitchFamily="2" charset="0"/>
                <a:cs typeface="+mn-cs"/>
              </a:defRPr>
            </a:lvl5pPr>
            <a:lvl6pPr marL="2286000" indent="0" algn="l" defTabSz="914400" rtl="0" eaLnBrk="1" latinLnBrk="0" hangingPunct="1">
              <a:lnSpc>
                <a:spcPct val="150000"/>
              </a:lnSpc>
              <a:spcBef>
                <a:spcPts val="500"/>
              </a:spcBef>
              <a:buClr>
                <a:schemeClr val="accent2"/>
              </a:buClr>
              <a:buFont typeface="System Font Regular"/>
              <a:buNone/>
              <a:tabLst/>
              <a:defRPr sz="1600" b="1" kern="1200">
                <a:solidFill>
                  <a:schemeClr val="tx1"/>
                </a:solidFill>
                <a:latin typeface="Inter" panose="02000503000000020004" pitchFamily="2" charset="0"/>
                <a:ea typeface="Inter" panose="02000503000000020004" pitchFamily="2" charset="0"/>
                <a:cs typeface="+mn-cs"/>
              </a:defRPr>
            </a:lvl6pPr>
            <a:lvl7pPr marL="2743200" indent="0" algn="l" defTabSz="914400" rtl="0" eaLnBrk="1" latinLnBrk="0" hangingPunct="1">
              <a:lnSpc>
                <a:spcPct val="150000"/>
              </a:lnSpc>
              <a:spcBef>
                <a:spcPts val="500"/>
              </a:spcBef>
              <a:buFont typeface="Arial" panose="020B0604020202020204" pitchFamily="34" charset="0"/>
              <a:buNone/>
              <a:tabLst/>
              <a:defRPr sz="1600" b="1" kern="1200">
                <a:solidFill>
                  <a:schemeClr val="tx2"/>
                </a:solidFill>
                <a:latin typeface="Inter" panose="02000503000000020004" pitchFamily="2" charset="0"/>
                <a:ea typeface="Inter" panose="02000503000000020004" pitchFamily="2" charset="0"/>
                <a:cs typeface="+mn-cs"/>
              </a:defRPr>
            </a:lvl7pPr>
            <a:lvl8pPr marL="3200400" indent="0" algn="l" defTabSz="914400" rtl="0" eaLnBrk="1" latinLnBrk="0" hangingPunct="1">
              <a:lnSpc>
                <a:spcPct val="150000"/>
              </a:lnSpc>
              <a:spcBef>
                <a:spcPts val="500"/>
              </a:spcBef>
              <a:buFont typeface="Arial" panose="020B0604020202020204" pitchFamily="34" charset="0"/>
              <a:buNone/>
              <a:tabLst/>
              <a:defRPr sz="1600" b="1" kern="1200">
                <a:solidFill>
                  <a:schemeClr val="tx1"/>
                </a:solidFill>
                <a:latin typeface="Inter" panose="02000503000000020004" pitchFamily="2" charset="0"/>
                <a:ea typeface="Inter" panose="02000503000000020004" pitchFamily="2" charset="0"/>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CA" sz="1800" b="0" u="none" strike="noStrike">
                <a:solidFill>
                  <a:srgbClr val="0D0D0D"/>
                </a:solidFill>
                <a:effectLst/>
                <a:latin typeface="Inter Thin" panose="02000503000000020004" pitchFamily="2" charset="0"/>
                <a:ea typeface="Inter Thin" panose="02000503000000020004" pitchFamily="2" charset="0"/>
              </a:rPr>
              <a:t>Gained experience in specifically in building and tuning LSTM models for time-series forecasting.</a:t>
            </a:r>
            <a:endParaRPr lang="en-US" sz="1800" b="0">
              <a:latin typeface="Inter Thin" panose="02000503000000020004" pitchFamily="2" charset="0"/>
              <a:ea typeface="Inter Thin" panose="02000503000000020004" pitchFamily="2" charset="0"/>
            </a:endParaRPr>
          </a:p>
        </p:txBody>
      </p:sp>
      <p:sp>
        <p:nvSpPr>
          <p:cNvPr id="4" name="Slide Number Placeholder 3">
            <a:extLst>
              <a:ext uri="{FF2B5EF4-FFF2-40B4-BE49-F238E27FC236}">
                <a16:creationId xmlns:a16="http://schemas.microsoft.com/office/drawing/2014/main" id="{75AE5F64-D847-42B1-2D48-6DC7809FF480}"/>
              </a:ext>
            </a:extLst>
          </p:cNvPr>
          <p:cNvSpPr>
            <a:spLocks noGrp="1"/>
          </p:cNvSpPr>
          <p:nvPr>
            <p:ph type="sldNum" sz="quarter" idx="12"/>
          </p:nvPr>
        </p:nvSpPr>
        <p:spPr/>
        <p:txBody>
          <a:bodyPr/>
          <a:lstStyle/>
          <a:p>
            <a:fld id="{1C124324-E316-CD4B-A54C-8BA8F4717311}" type="slidenum">
              <a:rPr lang="en-US" smtClean="0"/>
              <a:t>39</a:t>
            </a:fld>
            <a:endParaRPr lang="en-US"/>
          </a:p>
        </p:txBody>
      </p:sp>
    </p:spTree>
    <p:extLst>
      <p:ext uri="{BB962C8B-B14F-4D97-AF65-F5344CB8AC3E}">
        <p14:creationId xmlns:p14="http://schemas.microsoft.com/office/powerpoint/2010/main" val="23233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455A5F4-2382-04BC-1040-5EAC48B47B9A}"/>
              </a:ext>
            </a:extLst>
          </p:cNvPr>
          <p:cNvSpPr/>
          <p:nvPr/>
        </p:nvSpPr>
        <p:spPr>
          <a:xfrm>
            <a:off x="2030948" y="2709015"/>
            <a:ext cx="8130104" cy="1439970"/>
          </a:xfrm>
          <a:prstGeom prst="roundRect">
            <a:avLst/>
          </a:prstGeom>
          <a:solidFill>
            <a:schemeClr val="accent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3" name="TextBox 2">
            <a:extLst>
              <a:ext uri="{FF2B5EF4-FFF2-40B4-BE49-F238E27FC236}">
                <a16:creationId xmlns:a16="http://schemas.microsoft.com/office/drawing/2014/main" id="{8ACF278A-CE85-DF5C-3CDC-0C4331A19E41}"/>
              </a:ext>
            </a:extLst>
          </p:cNvPr>
          <p:cNvSpPr txBox="1"/>
          <p:nvPr/>
        </p:nvSpPr>
        <p:spPr>
          <a:xfrm>
            <a:off x="2335996" y="2890391"/>
            <a:ext cx="7520007" cy="1077218"/>
          </a:xfrm>
          <a:prstGeom prst="rect">
            <a:avLst/>
          </a:prstGeom>
          <a:noFill/>
        </p:spPr>
        <p:txBody>
          <a:bodyPr wrap="none" rtlCol="0">
            <a:spAutoFit/>
          </a:bodyPr>
          <a:lstStyle/>
          <a:p>
            <a:r>
              <a:rPr lang="en-US" sz="6400" b="1">
                <a:solidFill>
                  <a:schemeClr val="bg1"/>
                </a:solidFill>
                <a:latin typeface="Inter ExtraBold" panose="02000503000000020004" pitchFamily="2" charset="0"/>
                <a:ea typeface="Inter ExtraBold" panose="02000503000000020004" pitchFamily="2" charset="0"/>
              </a:rPr>
              <a:t>25,000 to 35,000</a:t>
            </a:r>
          </a:p>
        </p:txBody>
      </p:sp>
      <p:sp>
        <p:nvSpPr>
          <p:cNvPr id="4" name="TextBox 3">
            <a:extLst>
              <a:ext uri="{FF2B5EF4-FFF2-40B4-BE49-F238E27FC236}">
                <a16:creationId xmlns:a16="http://schemas.microsoft.com/office/drawing/2014/main" id="{DE269C54-319E-A0E0-AA1E-595581788F83}"/>
              </a:ext>
            </a:extLst>
          </p:cNvPr>
          <p:cNvSpPr txBox="1"/>
          <p:nvPr/>
        </p:nvSpPr>
        <p:spPr>
          <a:xfrm>
            <a:off x="2120068" y="4330361"/>
            <a:ext cx="8040984" cy="492443"/>
          </a:xfrm>
          <a:prstGeom prst="rect">
            <a:avLst/>
          </a:prstGeom>
          <a:noFill/>
        </p:spPr>
        <p:txBody>
          <a:bodyPr wrap="none" rtlCol="0">
            <a:spAutoFit/>
          </a:bodyPr>
          <a:lstStyle/>
          <a:p>
            <a:r>
              <a:rPr lang="en-US" sz="2600">
                <a:latin typeface="Inter Light" panose="02000503000000020004" pitchFamily="2" charset="0"/>
                <a:ea typeface="Inter Light" panose="02000503000000020004" pitchFamily="2" charset="0"/>
              </a:rPr>
              <a:t>people are homeless on any given night in Canada</a:t>
            </a:r>
          </a:p>
        </p:txBody>
      </p:sp>
      <p:sp>
        <p:nvSpPr>
          <p:cNvPr id="5" name="Slide Number Placeholder 4">
            <a:extLst>
              <a:ext uri="{FF2B5EF4-FFF2-40B4-BE49-F238E27FC236}">
                <a16:creationId xmlns:a16="http://schemas.microsoft.com/office/drawing/2014/main" id="{0819F9B1-7A9F-3B1B-C41A-44EAC6907B82}"/>
              </a:ext>
            </a:extLst>
          </p:cNvPr>
          <p:cNvSpPr>
            <a:spLocks noGrp="1"/>
          </p:cNvSpPr>
          <p:nvPr>
            <p:ph type="sldNum" sz="quarter" idx="12"/>
          </p:nvPr>
        </p:nvSpPr>
        <p:spPr/>
        <p:txBody>
          <a:bodyPr/>
          <a:lstStyle/>
          <a:p>
            <a:fld id="{1C124324-E316-CD4B-A54C-8BA8F4717311}" type="slidenum">
              <a:rPr lang="en-US" smtClean="0"/>
              <a:t>4</a:t>
            </a:fld>
            <a:endParaRPr lang="en-US"/>
          </a:p>
        </p:txBody>
      </p:sp>
    </p:spTree>
    <p:extLst>
      <p:ext uri="{BB962C8B-B14F-4D97-AF65-F5344CB8AC3E}">
        <p14:creationId xmlns:p14="http://schemas.microsoft.com/office/powerpoint/2010/main" val="1551833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35C3F-F634-8F03-C57B-90D94F0E0B33}"/>
              </a:ext>
            </a:extLst>
          </p:cNvPr>
          <p:cNvSpPr>
            <a:spLocks noGrp="1"/>
          </p:cNvSpPr>
          <p:nvPr>
            <p:ph type="title"/>
          </p:nvPr>
        </p:nvSpPr>
        <p:spPr/>
        <p:txBody>
          <a:bodyPr/>
          <a:lstStyle/>
          <a:p>
            <a:r>
              <a:rPr lang="en-US"/>
              <a:t>Future Discussions</a:t>
            </a:r>
          </a:p>
        </p:txBody>
      </p:sp>
      <p:sp>
        <p:nvSpPr>
          <p:cNvPr id="5" name="Rounded Rectangle 4">
            <a:extLst>
              <a:ext uri="{FF2B5EF4-FFF2-40B4-BE49-F238E27FC236}">
                <a16:creationId xmlns:a16="http://schemas.microsoft.com/office/drawing/2014/main" id="{E9EBACBE-152C-A673-4C2D-10E8D06A7946}"/>
              </a:ext>
            </a:extLst>
          </p:cNvPr>
          <p:cNvSpPr/>
          <p:nvPr/>
        </p:nvSpPr>
        <p:spPr>
          <a:xfrm>
            <a:off x="838199" y="2152357"/>
            <a:ext cx="9027696" cy="1077742"/>
          </a:xfrm>
          <a:prstGeom prst="roundRect">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6" name="Rounded Rectangle 5">
            <a:extLst>
              <a:ext uri="{FF2B5EF4-FFF2-40B4-BE49-F238E27FC236}">
                <a16:creationId xmlns:a16="http://schemas.microsoft.com/office/drawing/2014/main" id="{36751599-DD98-7E23-8A25-9A1D236B3DC3}"/>
              </a:ext>
            </a:extLst>
          </p:cNvPr>
          <p:cNvSpPr/>
          <p:nvPr/>
        </p:nvSpPr>
        <p:spPr>
          <a:xfrm>
            <a:off x="838199" y="3504670"/>
            <a:ext cx="8583387" cy="1077742"/>
          </a:xfrm>
          <a:prstGeom prst="roundRect">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7" name="Rounded Rectangle 6">
            <a:extLst>
              <a:ext uri="{FF2B5EF4-FFF2-40B4-BE49-F238E27FC236}">
                <a16:creationId xmlns:a16="http://schemas.microsoft.com/office/drawing/2014/main" id="{FBC65073-7F68-0299-B19C-914B900EC098}"/>
              </a:ext>
            </a:extLst>
          </p:cNvPr>
          <p:cNvSpPr/>
          <p:nvPr/>
        </p:nvSpPr>
        <p:spPr>
          <a:xfrm>
            <a:off x="838199" y="4856983"/>
            <a:ext cx="8113298" cy="1077742"/>
          </a:xfrm>
          <a:prstGeom prst="roundRect">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F39E3E62-1460-E5FD-E049-AF34897FEC2A}"/>
              </a:ext>
            </a:extLst>
          </p:cNvPr>
          <p:cNvSpPr txBox="1"/>
          <p:nvPr/>
        </p:nvSpPr>
        <p:spPr>
          <a:xfrm>
            <a:off x="946149" y="2229563"/>
            <a:ext cx="8919746" cy="923330"/>
          </a:xfrm>
          <a:prstGeom prst="rect">
            <a:avLst/>
          </a:prstGeom>
          <a:noFill/>
        </p:spPr>
        <p:txBody>
          <a:bodyPr wrap="square">
            <a:spAutoFit/>
          </a:bodyPr>
          <a:lstStyle/>
          <a:p>
            <a:r>
              <a:rPr lang="en-US" b="1" dirty="0">
                <a:effectLst/>
                <a:latin typeface="Inter SemiBold" panose="02000503000000020004" pitchFamily="2" charset="0"/>
                <a:ea typeface="Inter SemiBold" panose="02000503000000020004" pitchFamily="2" charset="0"/>
              </a:rPr>
              <a:t>Geographic Expansion</a:t>
            </a:r>
            <a:endParaRPr lang="en-TR" b="1">
              <a:latin typeface="Inter SemiBold" panose="02000503000000020004" pitchFamily="2" charset="0"/>
              <a:ea typeface="Inter SemiBold" panose="02000503000000020004" pitchFamily="2" charset="0"/>
            </a:endParaRPr>
          </a:p>
          <a:p>
            <a:r>
              <a:rPr lang="en-US" dirty="0">
                <a:effectLst/>
                <a:latin typeface="Inter Light" panose="02000503000000020004" pitchFamily="2" charset="0"/>
                <a:ea typeface="Inter Light" panose="02000503000000020004" pitchFamily="2" charset="0"/>
              </a:rPr>
              <a:t>Scale the model to other cities and regions, adapting the approach to different urban environments and regulatory contexts to widen the impact of the research</a:t>
            </a:r>
            <a:endParaRPr lang="en-TR">
              <a:latin typeface="Inter Light" panose="02000503000000020004" pitchFamily="2" charset="0"/>
              <a:ea typeface="Inter Light" panose="02000503000000020004" pitchFamily="2" charset="0"/>
            </a:endParaRPr>
          </a:p>
        </p:txBody>
      </p:sp>
      <p:sp>
        <p:nvSpPr>
          <p:cNvPr id="10" name="TextBox 9">
            <a:extLst>
              <a:ext uri="{FF2B5EF4-FFF2-40B4-BE49-F238E27FC236}">
                <a16:creationId xmlns:a16="http://schemas.microsoft.com/office/drawing/2014/main" id="{0D207027-56B8-BB78-0ED4-DCE64225E641}"/>
              </a:ext>
            </a:extLst>
          </p:cNvPr>
          <p:cNvSpPr txBox="1"/>
          <p:nvPr/>
        </p:nvSpPr>
        <p:spPr>
          <a:xfrm>
            <a:off x="946148" y="3581876"/>
            <a:ext cx="8743283" cy="923330"/>
          </a:xfrm>
          <a:prstGeom prst="rect">
            <a:avLst/>
          </a:prstGeom>
          <a:noFill/>
        </p:spPr>
        <p:txBody>
          <a:bodyPr wrap="square">
            <a:spAutoFit/>
          </a:bodyPr>
          <a:lstStyle/>
          <a:p>
            <a:r>
              <a:rPr lang="en-US" b="1" dirty="0">
                <a:effectLst/>
                <a:latin typeface="Inter SemiBold" panose="02000503000000020004" pitchFamily="2" charset="0"/>
                <a:ea typeface="Inter SemiBold" panose="02000503000000020004" pitchFamily="2" charset="0"/>
              </a:rPr>
              <a:t>Real-Time Implementation</a:t>
            </a:r>
          </a:p>
          <a:p>
            <a:r>
              <a:rPr lang="en-US" dirty="0">
                <a:effectLst/>
                <a:latin typeface="Inter Light" panose="02000503000000020004" pitchFamily="2" charset="0"/>
                <a:ea typeface="Inter Light" panose="02000503000000020004" pitchFamily="2" charset="0"/>
              </a:rPr>
              <a:t>Develop a real-time forecasting system that dynamically updates predictions based on live data stream</a:t>
            </a:r>
            <a:endParaRPr lang="en-TR">
              <a:latin typeface="Inter Light" panose="02000503000000020004" pitchFamily="2" charset="0"/>
              <a:ea typeface="Inter Light" panose="02000503000000020004" pitchFamily="2" charset="0"/>
            </a:endParaRPr>
          </a:p>
        </p:txBody>
      </p:sp>
      <p:sp>
        <p:nvSpPr>
          <p:cNvPr id="12" name="TextBox 11">
            <a:extLst>
              <a:ext uri="{FF2B5EF4-FFF2-40B4-BE49-F238E27FC236}">
                <a16:creationId xmlns:a16="http://schemas.microsoft.com/office/drawing/2014/main" id="{82A92637-4788-C86E-1D4C-88C74ACD76EE}"/>
              </a:ext>
            </a:extLst>
          </p:cNvPr>
          <p:cNvSpPr txBox="1"/>
          <p:nvPr/>
        </p:nvSpPr>
        <p:spPr>
          <a:xfrm>
            <a:off x="892176" y="4905971"/>
            <a:ext cx="8059320" cy="923330"/>
          </a:xfrm>
          <a:prstGeom prst="rect">
            <a:avLst/>
          </a:prstGeom>
          <a:noFill/>
        </p:spPr>
        <p:txBody>
          <a:bodyPr wrap="square">
            <a:spAutoFit/>
          </a:bodyPr>
          <a:lstStyle/>
          <a:p>
            <a:r>
              <a:rPr lang="en-US" b="1" dirty="0">
                <a:effectLst/>
                <a:latin typeface="Inter SemiBold" panose="02000503000000020004" pitchFamily="2" charset="0"/>
                <a:ea typeface="Inter SemiBold" panose="02000503000000020004" pitchFamily="2" charset="0"/>
              </a:rPr>
              <a:t>Impact Analysis</a:t>
            </a:r>
            <a:endParaRPr lang="en-US" b="1" dirty="0">
              <a:latin typeface="Inter SemiBold" panose="02000503000000020004" pitchFamily="2" charset="0"/>
              <a:ea typeface="Inter SemiBold" panose="02000503000000020004" pitchFamily="2" charset="0"/>
            </a:endParaRPr>
          </a:p>
          <a:p>
            <a:r>
              <a:rPr lang="en-US" dirty="0">
                <a:effectLst/>
                <a:latin typeface="Inter Light" panose="02000503000000020004" pitchFamily="2" charset="0"/>
                <a:ea typeface="Inter Light" panose="02000503000000020004" pitchFamily="2" charset="0"/>
              </a:rPr>
              <a:t>Conduct longitudinal studies to measure the long-term impact of optimized shelter operations on homelessness alleviation</a:t>
            </a:r>
            <a:endParaRPr lang="en-TR">
              <a:latin typeface="Inter Light" panose="02000503000000020004" pitchFamily="2" charset="0"/>
              <a:ea typeface="Inter Light" panose="02000503000000020004" pitchFamily="2" charset="0"/>
            </a:endParaRPr>
          </a:p>
        </p:txBody>
      </p:sp>
      <p:sp>
        <p:nvSpPr>
          <p:cNvPr id="3" name="Slide Number Placeholder 2">
            <a:extLst>
              <a:ext uri="{FF2B5EF4-FFF2-40B4-BE49-F238E27FC236}">
                <a16:creationId xmlns:a16="http://schemas.microsoft.com/office/drawing/2014/main" id="{1403EA13-F8A2-A5EC-71B6-448B99FEFD79}"/>
              </a:ext>
            </a:extLst>
          </p:cNvPr>
          <p:cNvSpPr>
            <a:spLocks noGrp="1"/>
          </p:cNvSpPr>
          <p:nvPr>
            <p:ph type="sldNum" sz="quarter" idx="12"/>
          </p:nvPr>
        </p:nvSpPr>
        <p:spPr/>
        <p:txBody>
          <a:bodyPr/>
          <a:lstStyle/>
          <a:p>
            <a:fld id="{1C124324-E316-CD4B-A54C-8BA8F4717311}" type="slidenum">
              <a:rPr lang="en-US" smtClean="0"/>
              <a:t>40</a:t>
            </a:fld>
            <a:endParaRPr lang="en-US"/>
          </a:p>
        </p:txBody>
      </p:sp>
    </p:spTree>
    <p:extLst>
      <p:ext uri="{BB962C8B-B14F-4D97-AF65-F5344CB8AC3E}">
        <p14:creationId xmlns:p14="http://schemas.microsoft.com/office/powerpoint/2010/main" val="2980874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D464-40C5-738F-63D6-904F8CD231DD}"/>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88F6B1AA-BA93-909C-914C-0B831FCCDDF2}"/>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9A61B6D-CAB0-245B-D5F2-210EB0943D85}"/>
              </a:ext>
            </a:extLst>
          </p:cNvPr>
          <p:cNvPicPr>
            <a:picLocks noChangeAspect="1"/>
          </p:cNvPicPr>
          <p:nvPr/>
        </p:nvPicPr>
        <p:blipFill>
          <a:blip r:embed="rId3"/>
          <a:stretch>
            <a:fillRect/>
          </a:stretch>
        </p:blipFill>
        <p:spPr>
          <a:xfrm>
            <a:off x="7867650" y="2206158"/>
            <a:ext cx="3479800" cy="3492317"/>
          </a:xfrm>
          <a:prstGeom prst="rect">
            <a:avLst/>
          </a:prstGeom>
        </p:spPr>
      </p:pic>
      <p:sp>
        <p:nvSpPr>
          <p:cNvPr id="5" name="Slide Number Placeholder 4">
            <a:extLst>
              <a:ext uri="{FF2B5EF4-FFF2-40B4-BE49-F238E27FC236}">
                <a16:creationId xmlns:a16="http://schemas.microsoft.com/office/drawing/2014/main" id="{55F1089F-9167-7E91-B377-DF452B617313}"/>
              </a:ext>
            </a:extLst>
          </p:cNvPr>
          <p:cNvSpPr>
            <a:spLocks noGrp="1"/>
          </p:cNvSpPr>
          <p:nvPr>
            <p:ph type="sldNum" sz="quarter" idx="12"/>
          </p:nvPr>
        </p:nvSpPr>
        <p:spPr/>
        <p:txBody>
          <a:bodyPr/>
          <a:lstStyle/>
          <a:p>
            <a:fld id="{1C124324-E316-CD4B-A54C-8BA8F4717311}" type="slidenum">
              <a:rPr lang="en-US" smtClean="0"/>
              <a:t>41</a:t>
            </a:fld>
            <a:endParaRPr lang="en-US"/>
          </a:p>
        </p:txBody>
      </p:sp>
    </p:spTree>
    <p:extLst>
      <p:ext uri="{BB962C8B-B14F-4D97-AF65-F5344CB8AC3E}">
        <p14:creationId xmlns:p14="http://schemas.microsoft.com/office/powerpoint/2010/main" val="1280159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D464-40C5-738F-63D6-904F8CD231DD}"/>
              </a:ext>
            </a:extLst>
          </p:cNvPr>
          <p:cNvSpPr>
            <a:spLocks noGrp="1"/>
          </p:cNvSpPr>
          <p:nvPr>
            <p:ph type="title"/>
          </p:nvPr>
        </p:nvSpPr>
        <p:spPr/>
        <p:txBody>
          <a:bodyPr/>
          <a:lstStyle/>
          <a:p>
            <a:r>
              <a:rPr lang="en-US"/>
              <a:t>Questions</a:t>
            </a:r>
          </a:p>
        </p:txBody>
      </p:sp>
      <p:sp>
        <p:nvSpPr>
          <p:cNvPr id="3" name="Text Placeholder 2">
            <a:extLst>
              <a:ext uri="{FF2B5EF4-FFF2-40B4-BE49-F238E27FC236}">
                <a16:creationId xmlns:a16="http://schemas.microsoft.com/office/drawing/2014/main" id="{88F6B1AA-BA93-909C-914C-0B831FCCDDF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D4B5108-F930-9952-D782-04AB3E65C78D}"/>
              </a:ext>
            </a:extLst>
          </p:cNvPr>
          <p:cNvPicPr>
            <a:picLocks noChangeAspect="1"/>
          </p:cNvPicPr>
          <p:nvPr/>
        </p:nvPicPr>
        <p:blipFill>
          <a:blip r:embed="rId3"/>
          <a:stretch>
            <a:fillRect/>
          </a:stretch>
        </p:blipFill>
        <p:spPr>
          <a:xfrm>
            <a:off x="7829550" y="2338141"/>
            <a:ext cx="3530600" cy="3543300"/>
          </a:xfrm>
          <a:prstGeom prst="rect">
            <a:avLst/>
          </a:prstGeom>
        </p:spPr>
      </p:pic>
      <p:sp>
        <p:nvSpPr>
          <p:cNvPr id="4" name="Slide Number Placeholder 3">
            <a:extLst>
              <a:ext uri="{FF2B5EF4-FFF2-40B4-BE49-F238E27FC236}">
                <a16:creationId xmlns:a16="http://schemas.microsoft.com/office/drawing/2014/main" id="{D553305B-DF39-C0DD-3455-2A794F3D2C09}"/>
              </a:ext>
            </a:extLst>
          </p:cNvPr>
          <p:cNvSpPr>
            <a:spLocks noGrp="1"/>
          </p:cNvSpPr>
          <p:nvPr>
            <p:ph type="sldNum" sz="quarter" idx="12"/>
          </p:nvPr>
        </p:nvSpPr>
        <p:spPr/>
        <p:txBody>
          <a:bodyPr/>
          <a:lstStyle/>
          <a:p>
            <a:fld id="{1C124324-E316-CD4B-A54C-8BA8F4717311}" type="slidenum">
              <a:rPr lang="en-US" smtClean="0"/>
              <a:t>42</a:t>
            </a:fld>
            <a:endParaRPr lang="en-US"/>
          </a:p>
        </p:txBody>
      </p:sp>
    </p:spTree>
    <p:extLst>
      <p:ext uri="{BB962C8B-B14F-4D97-AF65-F5344CB8AC3E}">
        <p14:creationId xmlns:p14="http://schemas.microsoft.com/office/powerpoint/2010/main" val="1948826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E333-A586-AA18-9DAE-D7AE62B2E3B3}"/>
              </a:ext>
            </a:extLst>
          </p:cNvPr>
          <p:cNvSpPr txBox="1">
            <a:spLocks/>
          </p:cNvSpPr>
          <p:nvPr/>
        </p:nvSpPr>
        <p:spPr>
          <a:xfrm>
            <a:off x="831850" y="1963209"/>
            <a:ext cx="10515600" cy="2870048"/>
          </a:xfrm>
          <a:prstGeom prst="rect">
            <a:avLst/>
          </a:prstGeom>
        </p:spPr>
        <p:txBody>
          <a:bodyPr anchor="ctr"/>
          <a:lstStyle>
            <a:lvl1pPr algn="l" defTabSz="914400" rtl="0" eaLnBrk="1" latinLnBrk="0" hangingPunct="1">
              <a:lnSpc>
                <a:spcPct val="100000"/>
              </a:lnSpc>
              <a:spcBef>
                <a:spcPct val="0"/>
              </a:spcBef>
              <a:buNone/>
              <a:defRPr sz="3000" b="0" i="0" kern="1200">
                <a:solidFill>
                  <a:schemeClr val="tx1"/>
                </a:solidFill>
                <a:latin typeface="Inter ExtraLight" panose="02000503000000020004" pitchFamily="2" charset="0"/>
                <a:ea typeface="Inter ExtraLight" panose="02000503000000020004" pitchFamily="2" charset="0"/>
                <a:cs typeface="+mj-cs"/>
              </a:defRPr>
            </a:lvl1pPr>
          </a:lstStyle>
          <a:p>
            <a:pPr algn="ctr"/>
            <a:r>
              <a:rPr lang="en-US" sz="4800" dirty="0"/>
              <a:t>Thank You</a:t>
            </a:r>
          </a:p>
        </p:txBody>
      </p:sp>
      <p:sp>
        <p:nvSpPr>
          <p:cNvPr id="3" name="Slide Number Placeholder 2">
            <a:extLst>
              <a:ext uri="{FF2B5EF4-FFF2-40B4-BE49-F238E27FC236}">
                <a16:creationId xmlns:a16="http://schemas.microsoft.com/office/drawing/2014/main" id="{35669D5F-EFBF-A044-4337-B63D225D86F4}"/>
              </a:ext>
            </a:extLst>
          </p:cNvPr>
          <p:cNvSpPr>
            <a:spLocks noGrp="1"/>
          </p:cNvSpPr>
          <p:nvPr>
            <p:ph type="sldNum" sz="quarter" idx="12"/>
          </p:nvPr>
        </p:nvSpPr>
        <p:spPr/>
        <p:txBody>
          <a:bodyPr/>
          <a:lstStyle/>
          <a:p>
            <a:fld id="{1C124324-E316-CD4B-A54C-8BA8F4717311}" type="slidenum">
              <a:rPr lang="en-US" smtClean="0"/>
              <a:t>43</a:t>
            </a:fld>
            <a:endParaRPr lang="en-US"/>
          </a:p>
        </p:txBody>
      </p:sp>
    </p:spTree>
    <p:extLst>
      <p:ext uri="{BB962C8B-B14F-4D97-AF65-F5344CB8AC3E}">
        <p14:creationId xmlns:p14="http://schemas.microsoft.com/office/powerpoint/2010/main" val="865531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455A5F4-2382-04BC-1040-5EAC48B47B9A}"/>
              </a:ext>
            </a:extLst>
          </p:cNvPr>
          <p:cNvSpPr/>
          <p:nvPr/>
        </p:nvSpPr>
        <p:spPr>
          <a:xfrm>
            <a:off x="4819372" y="3315452"/>
            <a:ext cx="2586774" cy="1439970"/>
          </a:xfrm>
          <a:prstGeom prst="roundRect">
            <a:avLst/>
          </a:prstGeom>
          <a:solidFill>
            <a:schemeClr val="accent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3" name="TextBox 2">
            <a:extLst>
              <a:ext uri="{FF2B5EF4-FFF2-40B4-BE49-F238E27FC236}">
                <a16:creationId xmlns:a16="http://schemas.microsoft.com/office/drawing/2014/main" id="{8ACF278A-CE85-DF5C-3CDC-0C4331A19E41}"/>
              </a:ext>
            </a:extLst>
          </p:cNvPr>
          <p:cNvSpPr txBox="1"/>
          <p:nvPr/>
        </p:nvSpPr>
        <p:spPr>
          <a:xfrm>
            <a:off x="5124420" y="3496828"/>
            <a:ext cx="1943161" cy="1077218"/>
          </a:xfrm>
          <a:prstGeom prst="rect">
            <a:avLst/>
          </a:prstGeom>
          <a:noFill/>
        </p:spPr>
        <p:txBody>
          <a:bodyPr wrap="none" rtlCol="0">
            <a:spAutoFit/>
          </a:bodyPr>
          <a:lstStyle/>
          <a:p>
            <a:r>
              <a:rPr lang="en-US" sz="6400" b="1">
                <a:solidFill>
                  <a:schemeClr val="bg1"/>
                </a:solidFill>
                <a:latin typeface="Inter ExtraBold" panose="02000503000000020004" pitchFamily="2" charset="0"/>
                <a:ea typeface="Inter ExtraBold" panose="02000503000000020004" pitchFamily="2" charset="0"/>
              </a:rPr>
              <a:t>$ 7B</a:t>
            </a:r>
          </a:p>
        </p:txBody>
      </p:sp>
      <p:sp>
        <p:nvSpPr>
          <p:cNvPr id="4" name="TextBox 3">
            <a:extLst>
              <a:ext uri="{FF2B5EF4-FFF2-40B4-BE49-F238E27FC236}">
                <a16:creationId xmlns:a16="http://schemas.microsoft.com/office/drawing/2014/main" id="{DE269C54-319E-A0E0-AA1E-595581788F83}"/>
              </a:ext>
            </a:extLst>
          </p:cNvPr>
          <p:cNvSpPr txBox="1"/>
          <p:nvPr/>
        </p:nvSpPr>
        <p:spPr>
          <a:xfrm>
            <a:off x="2409734" y="2662237"/>
            <a:ext cx="7372531" cy="492443"/>
          </a:xfrm>
          <a:prstGeom prst="rect">
            <a:avLst/>
          </a:prstGeom>
          <a:noFill/>
        </p:spPr>
        <p:txBody>
          <a:bodyPr wrap="none" rtlCol="0">
            <a:spAutoFit/>
          </a:bodyPr>
          <a:lstStyle/>
          <a:p>
            <a:r>
              <a:rPr lang="en-US" sz="2600">
                <a:latin typeface="Inter Light" panose="02000503000000020004" pitchFamily="2" charset="0"/>
                <a:ea typeface="Inter Light" panose="02000503000000020004" pitchFamily="2" charset="0"/>
              </a:rPr>
              <a:t>The annual cost of homelessness to society is</a:t>
            </a:r>
          </a:p>
        </p:txBody>
      </p:sp>
      <p:sp>
        <p:nvSpPr>
          <p:cNvPr id="5" name="Slide Number Placeholder 4">
            <a:extLst>
              <a:ext uri="{FF2B5EF4-FFF2-40B4-BE49-F238E27FC236}">
                <a16:creationId xmlns:a16="http://schemas.microsoft.com/office/drawing/2014/main" id="{86AA5F1F-818B-2FF4-9FEB-1ADF71700293}"/>
              </a:ext>
            </a:extLst>
          </p:cNvPr>
          <p:cNvSpPr>
            <a:spLocks noGrp="1"/>
          </p:cNvSpPr>
          <p:nvPr>
            <p:ph type="sldNum" sz="quarter" idx="12"/>
          </p:nvPr>
        </p:nvSpPr>
        <p:spPr/>
        <p:txBody>
          <a:bodyPr/>
          <a:lstStyle/>
          <a:p>
            <a:fld id="{1C124324-E316-CD4B-A54C-8BA8F4717311}" type="slidenum">
              <a:rPr lang="en-US" smtClean="0"/>
              <a:t>5</a:t>
            </a:fld>
            <a:endParaRPr lang="en-US"/>
          </a:p>
        </p:txBody>
      </p:sp>
    </p:spTree>
    <p:extLst>
      <p:ext uri="{BB962C8B-B14F-4D97-AF65-F5344CB8AC3E}">
        <p14:creationId xmlns:p14="http://schemas.microsoft.com/office/powerpoint/2010/main" val="1128983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455A5F4-2382-04BC-1040-5EAC48B47B9A}"/>
              </a:ext>
            </a:extLst>
          </p:cNvPr>
          <p:cNvSpPr/>
          <p:nvPr/>
        </p:nvSpPr>
        <p:spPr>
          <a:xfrm>
            <a:off x="4425176" y="2709015"/>
            <a:ext cx="3341648" cy="1439970"/>
          </a:xfrm>
          <a:prstGeom prst="roundRect">
            <a:avLst/>
          </a:prstGeom>
          <a:solidFill>
            <a:schemeClr val="accent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3" name="TextBox 2">
            <a:extLst>
              <a:ext uri="{FF2B5EF4-FFF2-40B4-BE49-F238E27FC236}">
                <a16:creationId xmlns:a16="http://schemas.microsoft.com/office/drawing/2014/main" id="{8ACF278A-CE85-DF5C-3CDC-0C4331A19E41}"/>
              </a:ext>
            </a:extLst>
          </p:cNvPr>
          <p:cNvSpPr txBox="1"/>
          <p:nvPr/>
        </p:nvSpPr>
        <p:spPr>
          <a:xfrm>
            <a:off x="4730224" y="2890391"/>
            <a:ext cx="2746265" cy="1077218"/>
          </a:xfrm>
          <a:prstGeom prst="rect">
            <a:avLst/>
          </a:prstGeom>
          <a:noFill/>
        </p:spPr>
        <p:txBody>
          <a:bodyPr wrap="none" rtlCol="0">
            <a:spAutoFit/>
          </a:bodyPr>
          <a:lstStyle/>
          <a:p>
            <a:r>
              <a:rPr lang="en-US" sz="6400" b="1">
                <a:solidFill>
                  <a:schemeClr val="bg1"/>
                </a:solidFill>
                <a:latin typeface="Inter ExtraBold" panose="02000503000000020004" pitchFamily="2" charset="0"/>
                <a:ea typeface="Inter ExtraBold" panose="02000503000000020004" pitchFamily="2" charset="0"/>
              </a:rPr>
              <a:t>$ 2.2B</a:t>
            </a:r>
          </a:p>
        </p:txBody>
      </p:sp>
      <p:sp>
        <p:nvSpPr>
          <p:cNvPr id="4" name="TextBox 3">
            <a:extLst>
              <a:ext uri="{FF2B5EF4-FFF2-40B4-BE49-F238E27FC236}">
                <a16:creationId xmlns:a16="http://schemas.microsoft.com/office/drawing/2014/main" id="{DE269C54-319E-A0E0-AA1E-595581788F83}"/>
              </a:ext>
            </a:extLst>
          </p:cNvPr>
          <p:cNvSpPr txBox="1"/>
          <p:nvPr/>
        </p:nvSpPr>
        <p:spPr>
          <a:xfrm>
            <a:off x="2995775" y="2128867"/>
            <a:ext cx="6215163" cy="492443"/>
          </a:xfrm>
          <a:prstGeom prst="rect">
            <a:avLst/>
          </a:prstGeom>
          <a:noFill/>
        </p:spPr>
        <p:txBody>
          <a:bodyPr wrap="none" rtlCol="0">
            <a:spAutoFit/>
          </a:bodyPr>
          <a:lstStyle/>
          <a:p>
            <a:r>
              <a:rPr lang="en-US" sz="2600">
                <a:latin typeface="Inter Light" panose="02000503000000020004" pitchFamily="2" charset="0"/>
                <a:ea typeface="Inter Light" panose="02000503000000020004" pitchFamily="2" charset="0"/>
              </a:rPr>
              <a:t>The Canadian Government is investing</a:t>
            </a:r>
          </a:p>
        </p:txBody>
      </p:sp>
      <p:sp>
        <p:nvSpPr>
          <p:cNvPr id="5" name="TextBox 4">
            <a:extLst>
              <a:ext uri="{FF2B5EF4-FFF2-40B4-BE49-F238E27FC236}">
                <a16:creationId xmlns:a16="http://schemas.microsoft.com/office/drawing/2014/main" id="{6937F4D7-F8AC-F721-BAC7-C75307A56486}"/>
              </a:ext>
            </a:extLst>
          </p:cNvPr>
          <p:cNvSpPr txBox="1"/>
          <p:nvPr/>
        </p:nvSpPr>
        <p:spPr>
          <a:xfrm>
            <a:off x="2081261" y="4330361"/>
            <a:ext cx="8044190" cy="492443"/>
          </a:xfrm>
          <a:prstGeom prst="rect">
            <a:avLst/>
          </a:prstGeom>
          <a:noFill/>
        </p:spPr>
        <p:txBody>
          <a:bodyPr wrap="none" rtlCol="0">
            <a:spAutoFit/>
          </a:bodyPr>
          <a:lstStyle/>
          <a:p>
            <a:r>
              <a:rPr lang="en-US" sz="2600">
                <a:latin typeface="Inter Light" panose="02000503000000020004" pitchFamily="2" charset="0"/>
                <a:ea typeface="Inter Light" panose="02000503000000020004" pitchFamily="2" charset="0"/>
              </a:rPr>
              <a:t>over 10 years to expand funding for homelessness</a:t>
            </a:r>
          </a:p>
        </p:txBody>
      </p:sp>
      <p:sp>
        <p:nvSpPr>
          <p:cNvPr id="6" name="Slide Number Placeholder 5">
            <a:extLst>
              <a:ext uri="{FF2B5EF4-FFF2-40B4-BE49-F238E27FC236}">
                <a16:creationId xmlns:a16="http://schemas.microsoft.com/office/drawing/2014/main" id="{F78F1F4A-F9FE-A1DF-935A-A528C2B95C92}"/>
              </a:ext>
            </a:extLst>
          </p:cNvPr>
          <p:cNvSpPr>
            <a:spLocks noGrp="1"/>
          </p:cNvSpPr>
          <p:nvPr>
            <p:ph type="sldNum" sz="quarter" idx="12"/>
          </p:nvPr>
        </p:nvSpPr>
        <p:spPr/>
        <p:txBody>
          <a:bodyPr/>
          <a:lstStyle/>
          <a:p>
            <a:fld id="{1C124324-E316-CD4B-A54C-8BA8F4717311}" type="slidenum">
              <a:rPr lang="en-US" smtClean="0"/>
              <a:t>6</a:t>
            </a:fld>
            <a:endParaRPr lang="en-US"/>
          </a:p>
        </p:txBody>
      </p:sp>
    </p:spTree>
    <p:extLst>
      <p:ext uri="{BB962C8B-B14F-4D97-AF65-F5344CB8AC3E}">
        <p14:creationId xmlns:p14="http://schemas.microsoft.com/office/powerpoint/2010/main" val="394293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9365B91-F232-4ADD-E3FB-DA5469565524}"/>
              </a:ext>
            </a:extLst>
          </p:cNvPr>
          <p:cNvSpPr/>
          <p:nvPr/>
        </p:nvSpPr>
        <p:spPr>
          <a:xfrm>
            <a:off x="1406892" y="1676076"/>
            <a:ext cx="9378215" cy="3505847"/>
          </a:xfrm>
          <a:prstGeom prst="roundRect">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6" name="Title 1">
            <a:extLst>
              <a:ext uri="{FF2B5EF4-FFF2-40B4-BE49-F238E27FC236}">
                <a16:creationId xmlns:a16="http://schemas.microsoft.com/office/drawing/2014/main" id="{73786633-17AF-089C-5ABE-903DFF52B5F2}"/>
              </a:ext>
            </a:extLst>
          </p:cNvPr>
          <p:cNvSpPr>
            <a:spLocks noGrp="1"/>
          </p:cNvSpPr>
          <p:nvPr>
            <p:ph type="title"/>
          </p:nvPr>
        </p:nvSpPr>
        <p:spPr>
          <a:xfrm>
            <a:off x="3987773" y="2103132"/>
            <a:ext cx="4216452" cy="639862"/>
          </a:xfrm>
        </p:spPr>
        <p:txBody>
          <a:bodyPr>
            <a:normAutofit/>
          </a:bodyPr>
          <a:lstStyle/>
          <a:p>
            <a:pPr algn="ctr"/>
            <a:r>
              <a:rPr lang="en-US" sz="2600" b="1">
                <a:latin typeface="Inter SemiBold" panose="02000503000000020004" pitchFamily="2" charset="0"/>
                <a:ea typeface="Inter SemiBold" panose="02000503000000020004" pitchFamily="2" charset="0"/>
              </a:rPr>
              <a:t>Problem Statement</a:t>
            </a:r>
          </a:p>
        </p:txBody>
      </p:sp>
      <p:sp>
        <p:nvSpPr>
          <p:cNvPr id="7" name="Content Placeholder 2">
            <a:extLst>
              <a:ext uri="{FF2B5EF4-FFF2-40B4-BE49-F238E27FC236}">
                <a16:creationId xmlns:a16="http://schemas.microsoft.com/office/drawing/2014/main" id="{12FB72BA-6E37-741A-6115-1F51AF9305AA}"/>
              </a:ext>
            </a:extLst>
          </p:cNvPr>
          <p:cNvSpPr>
            <a:spLocks noGrp="1"/>
          </p:cNvSpPr>
          <p:nvPr>
            <p:ph idx="1"/>
          </p:nvPr>
        </p:nvSpPr>
        <p:spPr>
          <a:xfrm>
            <a:off x="1921242" y="2814434"/>
            <a:ext cx="8249481" cy="1881188"/>
          </a:xfrm>
        </p:spPr>
        <p:txBody>
          <a:bodyPr anchor="ctr">
            <a:normAutofit/>
          </a:bodyPr>
          <a:lstStyle/>
          <a:p>
            <a:pPr marL="0" indent="0">
              <a:buNone/>
            </a:pPr>
            <a:r>
              <a:rPr lang="en-CA" sz="2000" u="none" strike="noStrike">
                <a:solidFill>
                  <a:srgbClr val="0D0D0D"/>
                </a:solidFill>
                <a:effectLst/>
                <a:latin typeface="Inter Light Italic" panose="02000503000000020004" pitchFamily="2" charset="0"/>
                <a:ea typeface="Inter Light Italic" panose="02000503000000020004" pitchFamily="2" charset="0"/>
              </a:rPr>
              <a:t>To enhance the efficiency of Toronto's homeless shelter operations through the development of a machine learning model designed to accurately anticipate fluctuating shelter demands driven by dynamic urban challenges.</a:t>
            </a:r>
            <a:endParaRPr lang="en-US" sz="2000">
              <a:latin typeface="Inter Light Italic" panose="02000503000000020004" pitchFamily="2" charset="0"/>
              <a:ea typeface="Inter Light Italic" panose="02000503000000020004" pitchFamily="2" charset="0"/>
            </a:endParaRPr>
          </a:p>
        </p:txBody>
      </p:sp>
      <p:sp>
        <p:nvSpPr>
          <p:cNvPr id="2" name="Slide Number Placeholder 1">
            <a:extLst>
              <a:ext uri="{FF2B5EF4-FFF2-40B4-BE49-F238E27FC236}">
                <a16:creationId xmlns:a16="http://schemas.microsoft.com/office/drawing/2014/main" id="{2344CDCA-0704-380C-A2E4-9223A3CBBD1C}"/>
              </a:ext>
            </a:extLst>
          </p:cNvPr>
          <p:cNvSpPr>
            <a:spLocks noGrp="1"/>
          </p:cNvSpPr>
          <p:nvPr>
            <p:ph type="sldNum" sz="quarter" idx="12"/>
          </p:nvPr>
        </p:nvSpPr>
        <p:spPr/>
        <p:txBody>
          <a:bodyPr/>
          <a:lstStyle/>
          <a:p>
            <a:fld id="{1C124324-E316-CD4B-A54C-8BA8F4717311}" type="slidenum">
              <a:rPr lang="en-US" smtClean="0"/>
              <a:t>7</a:t>
            </a:fld>
            <a:endParaRPr lang="en-US"/>
          </a:p>
        </p:txBody>
      </p:sp>
    </p:spTree>
    <p:extLst>
      <p:ext uri="{BB962C8B-B14F-4D97-AF65-F5344CB8AC3E}">
        <p14:creationId xmlns:p14="http://schemas.microsoft.com/office/powerpoint/2010/main" val="248967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207-DD0C-704D-89C1-24BF3E323D7B}"/>
              </a:ext>
            </a:extLst>
          </p:cNvPr>
          <p:cNvSpPr>
            <a:spLocks noGrp="1"/>
          </p:cNvSpPr>
          <p:nvPr>
            <p:ph type="title"/>
          </p:nvPr>
        </p:nvSpPr>
        <p:spPr/>
        <p:txBody>
          <a:bodyPr/>
          <a:lstStyle/>
          <a:p>
            <a:r>
              <a:rPr lang="en-US"/>
              <a:t>Goals</a:t>
            </a:r>
          </a:p>
        </p:txBody>
      </p:sp>
      <p:sp>
        <p:nvSpPr>
          <p:cNvPr id="7" name="Rounded Rectangle 6">
            <a:extLst>
              <a:ext uri="{FF2B5EF4-FFF2-40B4-BE49-F238E27FC236}">
                <a16:creationId xmlns:a16="http://schemas.microsoft.com/office/drawing/2014/main" id="{5C492A47-BDBB-28B6-6146-B91BC76B886D}"/>
              </a:ext>
            </a:extLst>
          </p:cNvPr>
          <p:cNvSpPr/>
          <p:nvPr/>
        </p:nvSpPr>
        <p:spPr>
          <a:xfrm>
            <a:off x="839788" y="2205122"/>
            <a:ext cx="3626825" cy="3332078"/>
          </a:xfrm>
          <a:prstGeom prst="roundRect">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8" name="Rounded Rectangle 7">
            <a:extLst>
              <a:ext uri="{FF2B5EF4-FFF2-40B4-BE49-F238E27FC236}">
                <a16:creationId xmlns:a16="http://schemas.microsoft.com/office/drawing/2014/main" id="{9936E838-C646-9986-E4B8-4E88698A4D33}"/>
              </a:ext>
            </a:extLst>
          </p:cNvPr>
          <p:cNvSpPr/>
          <p:nvPr/>
        </p:nvSpPr>
        <p:spPr>
          <a:xfrm>
            <a:off x="5198264" y="2205122"/>
            <a:ext cx="3626825" cy="3332078"/>
          </a:xfrm>
          <a:prstGeom prst="roundRect">
            <a:avLst/>
          </a:prstGeom>
          <a:noFill/>
          <a:ln w="2857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4" name="TextBox 3">
            <a:extLst>
              <a:ext uri="{FF2B5EF4-FFF2-40B4-BE49-F238E27FC236}">
                <a16:creationId xmlns:a16="http://schemas.microsoft.com/office/drawing/2014/main" id="{F2879E70-0133-F911-E614-9D048BB7CCB5}"/>
              </a:ext>
            </a:extLst>
          </p:cNvPr>
          <p:cNvSpPr txBox="1"/>
          <p:nvPr/>
        </p:nvSpPr>
        <p:spPr>
          <a:xfrm>
            <a:off x="941982" y="2455389"/>
            <a:ext cx="3422436" cy="2831544"/>
          </a:xfrm>
          <a:prstGeom prst="rect">
            <a:avLst/>
          </a:prstGeom>
          <a:noFill/>
        </p:spPr>
        <p:txBody>
          <a:bodyPr wrap="square" rtlCol="0">
            <a:spAutoFit/>
          </a:bodyPr>
          <a:lstStyle/>
          <a:p>
            <a:pPr algn="ctr"/>
            <a:r>
              <a:rPr lang="en-CA" b="1" i="0" u="none" strike="noStrike" dirty="0">
                <a:solidFill>
                  <a:srgbClr val="0D0D0D"/>
                </a:solidFill>
                <a:effectLst/>
                <a:latin typeface="Inter" panose="02000503000000020004" pitchFamily="2" charset="0"/>
                <a:ea typeface="Inter" panose="02000503000000020004" pitchFamily="2" charset="0"/>
              </a:rPr>
              <a:t>Bridging AI and Decision-Making in Shelter Management</a:t>
            </a:r>
            <a:endParaRPr lang="en-CA" b="0" i="0" u="none" strike="noStrike" dirty="0">
              <a:solidFill>
                <a:srgbClr val="0D0D0D"/>
              </a:solidFill>
              <a:effectLst/>
              <a:latin typeface="Inter" panose="02000503000000020004" pitchFamily="2" charset="0"/>
              <a:ea typeface="Inter" panose="02000503000000020004" pitchFamily="2" charset="0"/>
            </a:endParaRPr>
          </a:p>
          <a:p>
            <a:pPr algn="ctr"/>
            <a:endParaRPr lang="en-CA" sz="1600" b="0" i="0" u="none" strike="noStrike" dirty="0">
              <a:solidFill>
                <a:srgbClr val="0D0D0D"/>
              </a:solidFill>
              <a:effectLst/>
              <a:latin typeface="Inter" panose="02000503000000020004" pitchFamily="2" charset="0"/>
              <a:ea typeface="Inter" panose="02000503000000020004" pitchFamily="2" charset="0"/>
            </a:endParaRPr>
          </a:p>
          <a:p>
            <a:pPr algn="ctr"/>
            <a:r>
              <a:rPr lang="en-CA" u="none" strike="noStrike" dirty="0">
                <a:solidFill>
                  <a:srgbClr val="0D0D0D"/>
                </a:solidFill>
                <a:effectLst/>
                <a:latin typeface="Inter ExtraLight" panose="02000503000000020004" pitchFamily="2" charset="0"/>
                <a:ea typeface="Inter ExtraLight" panose="02000503000000020004" pitchFamily="2" charset="0"/>
              </a:rPr>
              <a:t>To develop a user-friendly, reliable forecasting model that integrates seamlessly into the decision-making processes of shelter operations.</a:t>
            </a:r>
          </a:p>
        </p:txBody>
      </p:sp>
      <p:sp>
        <p:nvSpPr>
          <p:cNvPr id="5" name="TextBox 4">
            <a:extLst>
              <a:ext uri="{FF2B5EF4-FFF2-40B4-BE49-F238E27FC236}">
                <a16:creationId xmlns:a16="http://schemas.microsoft.com/office/drawing/2014/main" id="{B84B591F-1159-75C7-A1A8-ED4DAEFDEEBF}"/>
              </a:ext>
            </a:extLst>
          </p:cNvPr>
          <p:cNvSpPr txBox="1"/>
          <p:nvPr/>
        </p:nvSpPr>
        <p:spPr>
          <a:xfrm>
            <a:off x="5402651" y="2455389"/>
            <a:ext cx="3218049" cy="2862322"/>
          </a:xfrm>
          <a:prstGeom prst="rect">
            <a:avLst/>
          </a:prstGeom>
          <a:noFill/>
        </p:spPr>
        <p:txBody>
          <a:bodyPr wrap="square" rtlCol="0">
            <a:spAutoFit/>
          </a:bodyPr>
          <a:lstStyle/>
          <a:p>
            <a:pPr algn="ctr"/>
            <a:r>
              <a:rPr lang="en-CA" b="1" i="0" u="none" strike="noStrike" dirty="0">
                <a:solidFill>
                  <a:srgbClr val="0D0D0D"/>
                </a:solidFill>
                <a:effectLst/>
                <a:latin typeface="Inter" panose="02000503000000020004" pitchFamily="2" charset="0"/>
                <a:ea typeface="Inter" panose="02000503000000020004" pitchFamily="2" charset="0"/>
              </a:rPr>
              <a:t>Empowering Shelter Operations with Predictive Analytics</a:t>
            </a:r>
          </a:p>
          <a:p>
            <a:pPr algn="ctr"/>
            <a:endParaRPr lang="en-CA" b="0" i="0" u="none" strike="noStrike" dirty="0">
              <a:solidFill>
                <a:srgbClr val="0D0D0D"/>
              </a:solidFill>
              <a:effectLst/>
              <a:latin typeface="Inter" panose="02000503000000020004" pitchFamily="2" charset="0"/>
              <a:ea typeface="Inter" panose="02000503000000020004" pitchFamily="2" charset="0"/>
            </a:endParaRPr>
          </a:p>
          <a:p>
            <a:pPr algn="ctr"/>
            <a:r>
              <a:rPr lang="en-CA" u="none" strike="noStrike" dirty="0">
                <a:solidFill>
                  <a:srgbClr val="0D0D0D"/>
                </a:solidFill>
                <a:effectLst/>
                <a:latin typeface="Inter ExtraLight" panose="02000503000000020004" pitchFamily="2" charset="0"/>
                <a:ea typeface="Inter ExtraLight" panose="02000503000000020004" pitchFamily="2" charset="0"/>
              </a:rPr>
              <a:t>To equip shelter operators with predictive tools that can anticipate periods of high demand and adjust resource allocation accordingly.</a:t>
            </a:r>
          </a:p>
        </p:txBody>
      </p:sp>
      <p:sp>
        <p:nvSpPr>
          <p:cNvPr id="3" name="Slide Number Placeholder 2">
            <a:extLst>
              <a:ext uri="{FF2B5EF4-FFF2-40B4-BE49-F238E27FC236}">
                <a16:creationId xmlns:a16="http://schemas.microsoft.com/office/drawing/2014/main" id="{64B8A778-B998-1DF5-2484-81D7C003CB7F}"/>
              </a:ext>
            </a:extLst>
          </p:cNvPr>
          <p:cNvSpPr>
            <a:spLocks noGrp="1"/>
          </p:cNvSpPr>
          <p:nvPr>
            <p:ph type="sldNum" sz="quarter" idx="12"/>
          </p:nvPr>
        </p:nvSpPr>
        <p:spPr/>
        <p:txBody>
          <a:bodyPr/>
          <a:lstStyle/>
          <a:p>
            <a:fld id="{1C124324-E316-CD4B-A54C-8BA8F4717311}" type="slidenum">
              <a:rPr lang="en-US" smtClean="0"/>
              <a:t>8</a:t>
            </a:fld>
            <a:endParaRPr lang="en-US"/>
          </a:p>
        </p:txBody>
      </p:sp>
    </p:spTree>
    <p:extLst>
      <p:ext uri="{BB962C8B-B14F-4D97-AF65-F5344CB8AC3E}">
        <p14:creationId xmlns:p14="http://schemas.microsoft.com/office/powerpoint/2010/main" val="208257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225DE2-B0AC-1087-9AF4-D2B2485A3D2B}"/>
              </a:ext>
            </a:extLst>
          </p:cNvPr>
          <p:cNvSpPr>
            <a:spLocks noGrp="1"/>
          </p:cNvSpPr>
          <p:nvPr>
            <p:ph type="title"/>
          </p:nvPr>
        </p:nvSpPr>
        <p:spPr>
          <a:xfrm>
            <a:off x="838200" y="1028699"/>
            <a:ext cx="8583386" cy="849087"/>
          </a:xfrm>
        </p:spPr>
        <p:txBody>
          <a:bodyPr/>
          <a:lstStyle/>
          <a:p>
            <a:r>
              <a:rPr lang="en-US"/>
              <a:t>Our Team</a:t>
            </a:r>
          </a:p>
        </p:txBody>
      </p:sp>
      <p:sp>
        <p:nvSpPr>
          <p:cNvPr id="6" name="Oval 5">
            <a:extLst>
              <a:ext uri="{FF2B5EF4-FFF2-40B4-BE49-F238E27FC236}">
                <a16:creationId xmlns:a16="http://schemas.microsoft.com/office/drawing/2014/main" id="{6EBCC40E-F7B3-BD8D-6100-4F938F335D27}"/>
              </a:ext>
            </a:extLst>
          </p:cNvPr>
          <p:cNvSpPr/>
          <p:nvPr/>
        </p:nvSpPr>
        <p:spPr>
          <a:xfrm>
            <a:off x="966788" y="2315097"/>
            <a:ext cx="2227811" cy="2227811"/>
          </a:xfrm>
          <a:prstGeom prst="ellipse">
            <a:avLst/>
          </a:prstGeom>
          <a:blipFill>
            <a:blip r:embed="rId3"/>
            <a:stretch>
              <a:fillRect l="-11027" t="-11640" r="-28261" b="-2764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66D3EDF-9E32-2B96-E69F-210643BC3279}"/>
              </a:ext>
            </a:extLst>
          </p:cNvPr>
          <p:cNvSpPr/>
          <p:nvPr/>
        </p:nvSpPr>
        <p:spPr>
          <a:xfrm>
            <a:off x="3646257" y="2315096"/>
            <a:ext cx="2227811" cy="2227811"/>
          </a:xfrm>
          <a:prstGeom prst="ellipse">
            <a:avLst/>
          </a:prstGeom>
          <a:blipFill>
            <a:blip r:embed="rId4"/>
            <a:stretch>
              <a:fillRect l="-12680" t="-1268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7909D5D-686C-33F6-7AD2-480FB198BA97}"/>
              </a:ext>
            </a:extLst>
          </p:cNvPr>
          <p:cNvSpPr/>
          <p:nvPr/>
        </p:nvSpPr>
        <p:spPr>
          <a:xfrm>
            <a:off x="6325726" y="2315095"/>
            <a:ext cx="2227811" cy="2227811"/>
          </a:xfrm>
          <a:prstGeom prst="ellipse">
            <a:avLst/>
          </a:prstGeom>
          <a:blipFill>
            <a:blip r:embed="rId5"/>
            <a:stretch>
              <a:fillRect l="-12680" t="-12680" r="-20908" b="-2090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AC8BA0D-9640-6635-F513-762E3FD228AE}"/>
              </a:ext>
            </a:extLst>
          </p:cNvPr>
          <p:cNvSpPr/>
          <p:nvPr/>
        </p:nvSpPr>
        <p:spPr>
          <a:xfrm>
            <a:off x="9005195" y="2315094"/>
            <a:ext cx="2227811" cy="2227811"/>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B44A6F9-F499-0B38-CD4A-7D30A2C01C8E}"/>
              </a:ext>
            </a:extLst>
          </p:cNvPr>
          <p:cNvSpPr txBox="1"/>
          <p:nvPr/>
        </p:nvSpPr>
        <p:spPr>
          <a:xfrm>
            <a:off x="1431316" y="4797985"/>
            <a:ext cx="1409360" cy="369332"/>
          </a:xfrm>
          <a:prstGeom prst="rect">
            <a:avLst/>
          </a:prstGeom>
          <a:noFill/>
        </p:spPr>
        <p:txBody>
          <a:bodyPr wrap="none" rtlCol="0">
            <a:spAutoFit/>
          </a:bodyPr>
          <a:lstStyle/>
          <a:p>
            <a:r>
              <a:rPr lang="en-US">
                <a:latin typeface="Inter" panose="02000503000000020004" pitchFamily="2" charset="0"/>
                <a:ea typeface="Inter" panose="02000503000000020004" pitchFamily="2" charset="0"/>
              </a:rPr>
              <a:t>Nida </a:t>
            </a:r>
            <a:r>
              <a:rPr lang="en-US" err="1">
                <a:latin typeface="Inter" panose="02000503000000020004" pitchFamily="2" charset="0"/>
                <a:ea typeface="Inter" panose="02000503000000020004" pitchFamily="2" charset="0"/>
              </a:rPr>
              <a:t>Copty</a:t>
            </a:r>
            <a:endParaRPr lang="en-US">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707CB520-DF4D-A474-4C88-4526E3654D39}"/>
              </a:ext>
            </a:extLst>
          </p:cNvPr>
          <p:cNvSpPr txBox="1"/>
          <p:nvPr/>
        </p:nvSpPr>
        <p:spPr>
          <a:xfrm>
            <a:off x="3869052" y="4797985"/>
            <a:ext cx="1968809" cy="369332"/>
          </a:xfrm>
          <a:prstGeom prst="rect">
            <a:avLst/>
          </a:prstGeom>
          <a:noFill/>
        </p:spPr>
        <p:txBody>
          <a:bodyPr wrap="none" rtlCol="0">
            <a:spAutoFit/>
          </a:bodyPr>
          <a:lstStyle/>
          <a:p>
            <a:r>
              <a:rPr lang="en-US">
                <a:latin typeface="Inter" panose="02000503000000020004" pitchFamily="2" charset="0"/>
                <a:ea typeface="Inter" panose="02000503000000020004" pitchFamily="2" charset="0"/>
              </a:rPr>
              <a:t>Thomas Nguyen</a:t>
            </a:r>
          </a:p>
        </p:txBody>
      </p:sp>
      <p:sp>
        <p:nvSpPr>
          <p:cNvPr id="12" name="TextBox 11">
            <a:extLst>
              <a:ext uri="{FF2B5EF4-FFF2-40B4-BE49-F238E27FC236}">
                <a16:creationId xmlns:a16="http://schemas.microsoft.com/office/drawing/2014/main" id="{96D93D90-3C36-01A2-A880-B12C02049146}"/>
              </a:ext>
            </a:extLst>
          </p:cNvPr>
          <p:cNvSpPr txBox="1"/>
          <p:nvPr/>
        </p:nvSpPr>
        <p:spPr>
          <a:xfrm>
            <a:off x="6675158" y="4797981"/>
            <a:ext cx="1672253" cy="369332"/>
          </a:xfrm>
          <a:prstGeom prst="rect">
            <a:avLst/>
          </a:prstGeom>
          <a:noFill/>
        </p:spPr>
        <p:txBody>
          <a:bodyPr wrap="none" rtlCol="0">
            <a:spAutoFit/>
          </a:bodyPr>
          <a:lstStyle/>
          <a:p>
            <a:r>
              <a:rPr lang="en-US">
                <a:latin typeface="Inter" panose="02000503000000020004" pitchFamily="2" charset="0"/>
                <a:ea typeface="Inter" panose="02000503000000020004" pitchFamily="2" charset="0"/>
              </a:rPr>
              <a:t>Emily Nguyen</a:t>
            </a:r>
          </a:p>
        </p:txBody>
      </p:sp>
      <p:sp>
        <p:nvSpPr>
          <p:cNvPr id="13" name="TextBox 12">
            <a:extLst>
              <a:ext uri="{FF2B5EF4-FFF2-40B4-BE49-F238E27FC236}">
                <a16:creationId xmlns:a16="http://schemas.microsoft.com/office/drawing/2014/main" id="{193D4F73-DBE8-5612-4972-ED2A14E65939}"/>
              </a:ext>
            </a:extLst>
          </p:cNvPr>
          <p:cNvSpPr txBox="1"/>
          <p:nvPr/>
        </p:nvSpPr>
        <p:spPr>
          <a:xfrm>
            <a:off x="9554971" y="4797979"/>
            <a:ext cx="1273105" cy="369332"/>
          </a:xfrm>
          <a:prstGeom prst="rect">
            <a:avLst/>
          </a:prstGeom>
          <a:noFill/>
        </p:spPr>
        <p:txBody>
          <a:bodyPr wrap="none" rtlCol="0">
            <a:spAutoFit/>
          </a:bodyPr>
          <a:lstStyle/>
          <a:p>
            <a:r>
              <a:rPr lang="en-US">
                <a:latin typeface="Inter" panose="02000503000000020004" pitchFamily="2" charset="0"/>
                <a:ea typeface="Inter" panose="02000503000000020004" pitchFamily="2" charset="0"/>
              </a:rPr>
              <a:t>India Tory</a:t>
            </a:r>
          </a:p>
        </p:txBody>
      </p:sp>
      <p:sp>
        <p:nvSpPr>
          <p:cNvPr id="2" name="Slide Number Placeholder 1">
            <a:extLst>
              <a:ext uri="{FF2B5EF4-FFF2-40B4-BE49-F238E27FC236}">
                <a16:creationId xmlns:a16="http://schemas.microsoft.com/office/drawing/2014/main" id="{FBE11839-5929-08C6-BD94-E0C6421C8843}"/>
              </a:ext>
            </a:extLst>
          </p:cNvPr>
          <p:cNvSpPr>
            <a:spLocks noGrp="1"/>
          </p:cNvSpPr>
          <p:nvPr>
            <p:ph type="sldNum" sz="quarter" idx="12"/>
          </p:nvPr>
        </p:nvSpPr>
        <p:spPr/>
        <p:txBody>
          <a:bodyPr/>
          <a:lstStyle/>
          <a:p>
            <a:fld id="{1C124324-E316-CD4B-A54C-8BA8F4717311}" type="slidenum">
              <a:rPr lang="en-US" smtClean="0"/>
              <a:t>9</a:t>
            </a:fld>
            <a:endParaRPr lang="en-US"/>
          </a:p>
        </p:txBody>
      </p:sp>
    </p:spTree>
    <p:extLst>
      <p:ext uri="{BB962C8B-B14F-4D97-AF65-F5344CB8AC3E}">
        <p14:creationId xmlns:p14="http://schemas.microsoft.com/office/powerpoint/2010/main" val="1218237349"/>
      </p:ext>
    </p:extLst>
  </p:cSld>
  <p:clrMapOvr>
    <a:masterClrMapping/>
  </p:clrMapOvr>
</p:sld>
</file>

<file path=ppt/theme/theme1.xml><?xml version="1.0" encoding="utf-8"?>
<a:theme xmlns:a="http://schemas.openxmlformats.org/drawingml/2006/main" name="Custom Design">
  <a:themeElements>
    <a:clrScheme name="LSI">
      <a:dk1>
        <a:srgbClr val="232323"/>
      </a:dk1>
      <a:lt1>
        <a:srgbClr val="FFFFFF"/>
      </a:lt1>
      <a:dk2>
        <a:srgbClr val="5C5D76"/>
      </a:dk2>
      <a:lt2>
        <a:srgbClr val="F3F3FB"/>
      </a:lt2>
      <a:accent1>
        <a:srgbClr val="4E65F9"/>
      </a:accent1>
      <a:accent2>
        <a:srgbClr val="00BEB3"/>
      </a:accent2>
      <a:accent3>
        <a:srgbClr val="6037D7"/>
      </a:accent3>
      <a:accent4>
        <a:srgbClr val="8DFAC9"/>
      </a:accent4>
      <a:accent5>
        <a:srgbClr val="6FDEFA"/>
      </a:accent5>
      <a:accent6>
        <a:srgbClr val="FFC1E6"/>
      </a:accent6>
      <a:hlink>
        <a:srgbClr val="0044FF"/>
      </a:hlink>
      <a:folHlink>
        <a:srgbClr val="5500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2858</Words>
  <Application>Microsoft Macintosh PowerPoint</Application>
  <PresentationFormat>Widescreen</PresentationFormat>
  <Paragraphs>391</Paragraphs>
  <Slides>43</Slides>
  <Notes>40</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vt:i4>
      </vt:variant>
    </vt:vector>
  </HeadingPairs>
  <TitlesOfParts>
    <vt:vector size="58" baseType="lpstr">
      <vt:lpstr>-apple-system</vt:lpstr>
      <vt:lpstr>Söhne</vt:lpstr>
      <vt:lpstr>System Font Regular</vt:lpstr>
      <vt:lpstr>Arial</vt:lpstr>
      <vt:lpstr>Calibri</vt:lpstr>
      <vt:lpstr>Inter</vt:lpstr>
      <vt:lpstr>Inter ExtraBold</vt:lpstr>
      <vt:lpstr>Inter ExtraLight</vt:lpstr>
      <vt:lpstr>Inter Light</vt:lpstr>
      <vt:lpstr>Inter Light Italic</vt:lpstr>
      <vt:lpstr>Inter Medium</vt:lpstr>
      <vt:lpstr>Inter SemiBold</vt:lpstr>
      <vt:lpstr>Inter Thin</vt:lpstr>
      <vt:lpstr>Wingdings</vt:lpstr>
      <vt:lpstr>Custom Design</vt:lpstr>
      <vt:lpstr>ShelterSight Toronto</vt:lpstr>
      <vt:lpstr>Table of Contents</vt:lpstr>
      <vt:lpstr>Introduction</vt:lpstr>
      <vt:lpstr>PowerPoint Presentation</vt:lpstr>
      <vt:lpstr>PowerPoint Presentation</vt:lpstr>
      <vt:lpstr>PowerPoint Presentation</vt:lpstr>
      <vt:lpstr>Problem Statement</vt:lpstr>
      <vt:lpstr>Goals</vt:lpstr>
      <vt:lpstr>Our Team</vt:lpstr>
      <vt:lpstr>Methods</vt:lpstr>
      <vt:lpstr>Data</vt:lpstr>
      <vt:lpstr>Data</vt:lpstr>
      <vt:lpstr>Dataset Selection</vt:lpstr>
      <vt:lpstr>Data Visualization</vt:lpstr>
      <vt:lpstr>Data Visualization</vt:lpstr>
      <vt:lpstr>Baseline Models</vt:lpstr>
      <vt:lpstr>Baseline Model Performance</vt:lpstr>
      <vt:lpstr>Model Overview</vt:lpstr>
      <vt:lpstr>Two-Step Methodology</vt:lpstr>
      <vt:lpstr>Long Short-Term Memory</vt:lpstr>
      <vt:lpstr>Model Construction</vt:lpstr>
      <vt:lpstr>PowerPoint Presentation</vt:lpstr>
      <vt:lpstr>PowerPoint Presentation</vt:lpstr>
      <vt:lpstr>PowerPoint Presentation</vt:lpstr>
      <vt:lpstr>Geospatial Multivariate LSTM</vt:lpstr>
      <vt:lpstr>1. Understanding Shelter Geography</vt:lpstr>
      <vt:lpstr>2. Determining Clusters with Distortion Analysis</vt:lpstr>
      <vt:lpstr>2. Model Training with Distortion Analysis</vt:lpstr>
      <vt:lpstr>3. Determining Clusters with Correlation Analysis</vt:lpstr>
      <vt:lpstr>3. Model Training with Correlation Analysis</vt:lpstr>
      <vt:lpstr>Incorporating Feature Occupancy Differences</vt:lpstr>
      <vt:lpstr>Results</vt:lpstr>
      <vt:lpstr>Model Accuracy</vt:lpstr>
      <vt:lpstr>Model Accuracy: Adjusted vs. Non-adjusted</vt:lpstr>
      <vt:lpstr>Performance Compared to Baseline Models</vt:lpstr>
      <vt:lpstr>Final Product</vt:lpstr>
      <vt:lpstr>PowerPoint Presentation</vt:lpstr>
      <vt:lpstr>Discussion</vt:lpstr>
      <vt:lpstr>Accomplishments and Learnings</vt:lpstr>
      <vt:lpstr>Future Discussions</vt:lpstr>
      <vt:lpstr>Conclusion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April Kay</dc:creator>
  <cp:lastModifiedBy>India Tory</cp:lastModifiedBy>
  <cp:revision>2</cp:revision>
  <cp:lastPrinted>2022-03-22T01:12:34Z</cp:lastPrinted>
  <dcterms:created xsi:type="dcterms:W3CDTF">2020-01-17T20:06:21Z</dcterms:created>
  <dcterms:modified xsi:type="dcterms:W3CDTF">2024-04-30T10:39:23Z</dcterms:modified>
</cp:coreProperties>
</file>